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Lst>
  <p:sldSz cx="42803763" cy="30275213"/>
  <p:notesSz cx="6858000" cy="9144000"/>
  <p:defaultTextStyle>
    <a:defPPr>
      <a:defRPr lang="de-DE"/>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6" userDrawn="1">
          <p15:clr>
            <a:srgbClr val="A4A3A4"/>
          </p15:clr>
        </p15:guide>
        <p15:guide id="2" pos="1341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showGuides="1">
      <p:cViewPr varScale="1">
        <p:scale>
          <a:sx n="30" d="100"/>
          <a:sy n="30" d="100"/>
        </p:scale>
        <p:origin x="1404" y="-54"/>
      </p:cViewPr>
      <p:guideLst>
        <p:guide orient="horz" pos="9536"/>
        <p:guide pos="134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10.jpg>
</file>

<file path=ppt/media/image11.jpe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210282" y="4954765"/>
            <a:ext cx="36383199" cy="10540259"/>
          </a:xfrm>
        </p:spPr>
        <p:txBody>
          <a:bodyPr anchor="b"/>
          <a:lstStyle>
            <a:lvl1pPr algn="ctr">
              <a:defRPr sz="26488"/>
            </a:lvl1pPr>
          </a:lstStyle>
          <a:p>
            <a:r>
              <a:rPr lang="de-DE" smtClean="0"/>
              <a:t>Titelmasterformat durch Klicken bearbeiten</a:t>
            </a:r>
            <a:endParaRPr lang="en-US" dirty="0"/>
          </a:p>
        </p:txBody>
      </p:sp>
      <p:sp>
        <p:nvSpPr>
          <p:cNvPr id="3" name="Subtitle 2"/>
          <p:cNvSpPr>
            <a:spLocks noGrp="1"/>
          </p:cNvSpPr>
          <p:nvPr>
            <p:ph type="subTitle" idx="1"/>
          </p:nvPr>
        </p:nvSpPr>
        <p:spPr>
          <a:xfrm>
            <a:off x="5350471" y="15901497"/>
            <a:ext cx="32102822" cy="7309499"/>
          </a:xfrm>
        </p:spPr>
        <p:txBody>
          <a:bodyPr/>
          <a:lstStyle>
            <a:lvl1pPr marL="0" indent="0" algn="ctr">
              <a:buNone/>
              <a:defRPr sz="10595"/>
            </a:lvl1pPr>
            <a:lvl2pPr marL="2018355" indent="0" algn="ctr">
              <a:buNone/>
              <a:defRPr sz="8829"/>
            </a:lvl2pPr>
            <a:lvl3pPr marL="4036710" indent="0" algn="ctr">
              <a:buNone/>
              <a:defRPr sz="7946"/>
            </a:lvl3pPr>
            <a:lvl4pPr marL="6055065" indent="0" algn="ctr">
              <a:buNone/>
              <a:defRPr sz="7063"/>
            </a:lvl4pPr>
            <a:lvl5pPr marL="8073420" indent="0" algn="ctr">
              <a:buNone/>
              <a:defRPr sz="7063"/>
            </a:lvl5pPr>
            <a:lvl6pPr marL="10091776" indent="0" algn="ctr">
              <a:buNone/>
              <a:defRPr sz="7063"/>
            </a:lvl6pPr>
            <a:lvl7pPr marL="12110131" indent="0" algn="ctr">
              <a:buNone/>
              <a:defRPr sz="7063"/>
            </a:lvl7pPr>
            <a:lvl8pPr marL="14128486" indent="0" algn="ctr">
              <a:buNone/>
              <a:defRPr sz="7063"/>
            </a:lvl8pPr>
            <a:lvl9pPr marL="16146841" indent="0" algn="ctr">
              <a:buNone/>
              <a:defRPr sz="7063"/>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t>31.01.2019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3836685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t>31.01.2019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2632227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31445" y="1611875"/>
            <a:ext cx="9229561" cy="25656844"/>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2942761" y="1611875"/>
            <a:ext cx="27153637" cy="25656844"/>
          </a:xfrm>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t>31.01.2019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3469961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t>31.01.2019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1722010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20467" y="7547788"/>
            <a:ext cx="36918246" cy="12593645"/>
          </a:xfrm>
        </p:spPr>
        <p:txBody>
          <a:bodyPr anchor="b"/>
          <a:lstStyle>
            <a:lvl1pPr>
              <a:defRPr sz="26488"/>
            </a:lvl1pPr>
          </a:lstStyle>
          <a:p>
            <a:r>
              <a:rPr lang="de-DE" smtClean="0"/>
              <a:t>Titelmasterformat durch Klicken bearbeiten</a:t>
            </a:r>
            <a:endParaRPr lang="en-US" dirty="0"/>
          </a:p>
        </p:txBody>
      </p:sp>
      <p:sp>
        <p:nvSpPr>
          <p:cNvPr id="3" name="Text Placeholder 2"/>
          <p:cNvSpPr>
            <a:spLocks noGrp="1"/>
          </p:cNvSpPr>
          <p:nvPr>
            <p:ph type="body" idx="1"/>
          </p:nvPr>
        </p:nvSpPr>
        <p:spPr>
          <a:xfrm>
            <a:off x="2920467" y="20260574"/>
            <a:ext cx="36918246" cy="6622701"/>
          </a:xfrm>
        </p:spPr>
        <p:txBody>
          <a:bodyPr/>
          <a:lstStyle>
            <a:lvl1pPr marL="0" indent="0">
              <a:buNone/>
              <a:defRPr sz="10595">
                <a:solidFill>
                  <a:schemeClr val="tx1"/>
                </a:solidFill>
              </a:defRPr>
            </a:lvl1pPr>
            <a:lvl2pPr marL="2018355" indent="0">
              <a:buNone/>
              <a:defRPr sz="8829">
                <a:solidFill>
                  <a:schemeClr val="tx1">
                    <a:tint val="75000"/>
                  </a:schemeClr>
                </a:solidFill>
              </a:defRPr>
            </a:lvl2pPr>
            <a:lvl3pPr marL="4036710" indent="0">
              <a:buNone/>
              <a:defRPr sz="7946">
                <a:solidFill>
                  <a:schemeClr val="tx1">
                    <a:tint val="75000"/>
                  </a:schemeClr>
                </a:solidFill>
              </a:defRPr>
            </a:lvl3pPr>
            <a:lvl4pPr marL="6055065" indent="0">
              <a:buNone/>
              <a:defRPr sz="7063">
                <a:solidFill>
                  <a:schemeClr val="tx1">
                    <a:tint val="75000"/>
                  </a:schemeClr>
                </a:solidFill>
              </a:defRPr>
            </a:lvl4pPr>
            <a:lvl5pPr marL="8073420" indent="0">
              <a:buNone/>
              <a:defRPr sz="7063">
                <a:solidFill>
                  <a:schemeClr val="tx1">
                    <a:tint val="75000"/>
                  </a:schemeClr>
                </a:solidFill>
              </a:defRPr>
            </a:lvl5pPr>
            <a:lvl6pPr marL="10091776" indent="0">
              <a:buNone/>
              <a:defRPr sz="7063">
                <a:solidFill>
                  <a:schemeClr val="tx1">
                    <a:tint val="75000"/>
                  </a:schemeClr>
                </a:solidFill>
              </a:defRPr>
            </a:lvl6pPr>
            <a:lvl7pPr marL="12110131" indent="0">
              <a:buNone/>
              <a:defRPr sz="7063">
                <a:solidFill>
                  <a:schemeClr val="tx1">
                    <a:tint val="75000"/>
                  </a:schemeClr>
                </a:solidFill>
              </a:defRPr>
            </a:lvl7pPr>
            <a:lvl8pPr marL="14128486" indent="0">
              <a:buNone/>
              <a:defRPr sz="7063">
                <a:solidFill>
                  <a:schemeClr val="tx1">
                    <a:tint val="75000"/>
                  </a:schemeClr>
                </a:solidFill>
              </a:defRPr>
            </a:lvl8pPr>
            <a:lvl9pPr marL="16146841" indent="0">
              <a:buNone/>
              <a:defRPr sz="7063">
                <a:solidFill>
                  <a:schemeClr val="tx1">
                    <a:tint val="75000"/>
                  </a:schemeClr>
                </a:solidFill>
              </a:defRPr>
            </a:lvl9pPr>
          </a:lstStyle>
          <a:p>
            <a:pPr lvl="0"/>
            <a:r>
              <a:rPr lang="de-DE" smtClean="0"/>
              <a:t>Textmasterformat bearbeiten</a:t>
            </a:r>
          </a:p>
        </p:txBody>
      </p:sp>
      <p:sp>
        <p:nvSpPr>
          <p:cNvPr id="4" name="Date Placeholder 3"/>
          <p:cNvSpPr>
            <a:spLocks noGrp="1"/>
          </p:cNvSpPr>
          <p:nvPr>
            <p:ph type="dt" sz="half" idx="10"/>
          </p:nvPr>
        </p:nvSpPr>
        <p:spPr/>
        <p:txBody>
          <a:bodyPr/>
          <a:lstStyle/>
          <a:p>
            <a:fld id="{43467CE9-383A-4C9E-83ED-F3CE68299504}" type="datetimeFigureOut">
              <a:rPr lang="de-DE" smtClean="0"/>
              <a:t>31.01.2019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3802078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2942759"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21669405"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43467CE9-383A-4C9E-83ED-F3CE68299504}" type="datetimeFigureOut">
              <a:rPr lang="de-DE" smtClean="0"/>
              <a:t>31.01.2019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3761899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948334" y="1611882"/>
            <a:ext cx="36918246" cy="5851808"/>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8339" y="7421634"/>
            <a:ext cx="18107995"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4" name="Content Placeholder 3"/>
          <p:cNvSpPr>
            <a:spLocks noGrp="1"/>
          </p:cNvSpPr>
          <p:nvPr>
            <p:ph sz="half" idx="2"/>
          </p:nvPr>
        </p:nvSpPr>
        <p:spPr>
          <a:xfrm>
            <a:off x="2948339" y="11058863"/>
            <a:ext cx="18107995"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21669408" y="7421634"/>
            <a:ext cx="18197174"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6" name="Content Placeholder 5"/>
          <p:cNvSpPr>
            <a:spLocks noGrp="1"/>
          </p:cNvSpPr>
          <p:nvPr>
            <p:ph sz="quarter" idx="4"/>
          </p:nvPr>
        </p:nvSpPr>
        <p:spPr>
          <a:xfrm>
            <a:off x="21669408" y="11058863"/>
            <a:ext cx="18197174"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43467CE9-383A-4C9E-83ED-F3CE68299504}" type="datetimeFigureOut">
              <a:rPr lang="de-DE" smtClean="0"/>
              <a:t>31.01.2019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2078960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43467CE9-383A-4C9E-83ED-F3CE68299504}" type="datetimeFigureOut">
              <a:rPr lang="de-DE" smtClean="0"/>
              <a:t>31.01.2019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299846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467CE9-383A-4C9E-83ED-F3CE68299504}" type="datetimeFigureOut">
              <a:rPr lang="de-DE" smtClean="0"/>
              <a:t>31.01.2019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784661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Content Placeholder 2"/>
          <p:cNvSpPr>
            <a:spLocks noGrp="1"/>
          </p:cNvSpPr>
          <p:nvPr>
            <p:ph idx="1"/>
          </p:nvPr>
        </p:nvSpPr>
        <p:spPr>
          <a:xfrm>
            <a:off x="18197174" y="4359077"/>
            <a:ext cx="21669405" cy="21515024"/>
          </a:xfrm>
        </p:spPr>
        <p:txBody>
          <a:bodyPr/>
          <a:lstStyle>
            <a:lvl1pPr>
              <a:defRPr sz="14127"/>
            </a:lvl1pPr>
            <a:lvl2pPr>
              <a:defRPr sz="12361"/>
            </a:lvl2pPr>
            <a:lvl3pPr>
              <a:defRPr sz="10595"/>
            </a:lvl3pPr>
            <a:lvl4pPr>
              <a:defRPr sz="8829"/>
            </a:lvl4pPr>
            <a:lvl5pPr>
              <a:defRPr sz="8829"/>
            </a:lvl5pPr>
            <a:lvl6pPr>
              <a:defRPr sz="8829"/>
            </a:lvl6pPr>
            <a:lvl7pPr>
              <a:defRPr sz="8829"/>
            </a:lvl7pPr>
            <a:lvl8pPr>
              <a:defRPr sz="8829"/>
            </a:lvl8pPr>
            <a:lvl9pPr>
              <a:defRPr sz="8829"/>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t>31.01.2019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2496013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18197174" y="4359077"/>
            <a:ext cx="21669405" cy="21515024"/>
          </a:xfrm>
        </p:spPr>
        <p:txBody>
          <a:bodyPr anchor="t"/>
          <a:lstStyle>
            <a:lvl1pPr marL="0" indent="0">
              <a:buNone/>
              <a:defRPr sz="14127"/>
            </a:lvl1pPr>
            <a:lvl2pPr marL="2018355" indent="0">
              <a:buNone/>
              <a:defRPr sz="12361"/>
            </a:lvl2pPr>
            <a:lvl3pPr marL="4036710" indent="0">
              <a:buNone/>
              <a:defRPr sz="10595"/>
            </a:lvl3pPr>
            <a:lvl4pPr marL="6055065" indent="0">
              <a:buNone/>
              <a:defRPr sz="8829"/>
            </a:lvl4pPr>
            <a:lvl5pPr marL="8073420" indent="0">
              <a:buNone/>
              <a:defRPr sz="8829"/>
            </a:lvl5pPr>
            <a:lvl6pPr marL="10091776" indent="0">
              <a:buNone/>
              <a:defRPr sz="8829"/>
            </a:lvl6pPr>
            <a:lvl7pPr marL="12110131" indent="0">
              <a:buNone/>
              <a:defRPr sz="8829"/>
            </a:lvl7pPr>
            <a:lvl8pPr marL="14128486" indent="0">
              <a:buNone/>
              <a:defRPr sz="8829"/>
            </a:lvl8pPr>
            <a:lvl9pPr marL="16146841" indent="0">
              <a:buNone/>
              <a:defRPr sz="8829"/>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t>31.01.2019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t>‹Nr.›</a:t>
            </a:fld>
            <a:endParaRPr lang="de-DE"/>
          </a:p>
        </p:txBody>
      </p:sp>
    </p:spTree>
    <p:extLst>
      <p:ext uri="{BB962C8B-B14F-4D97-AF65-F5344CB8AC3E}">
        <p14:creationId xmlns:p14="http://schemas.microsoft.com/office/powerpoint/2010/main" val="1949387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759" y="1611882"/>
            <a:ext cx="36918246" cy="5851808"/>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2759" y="8059374"/>
            <a:ext cx="36918246" cy="19209345"/>
          </a:xfrm>
          <a:prstGeom prst="rect">
            <a:avLst/>
          </a:prstGeom>
        </p:spPr>
        <p:txBody>
          <a:bodyPr vert="horz" lIns="91440" tIns="45720" rIns="91440" bIns="45720" rtlCol="0">
            <a:normAutofit/>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942759" y="28060644"/>
            <a:ext cx="9630847" cy="1611875"/>
          </a:xfrm>
          <a:prstGeom prst="rect">
            <a:avLst/>
          </a:prstGeom>
        </p:spPr>
        <p:txBody>
          <a:bodyPr vert="horz" lIns="91440" tIns="45720" rIns="91440" bIns="45720" rtlCol="0" anchor="ctr"/>
          <a:lstStyle>
            <a:lvl1pPr algn="l">
              <a:defRPr sz="5298">
                <a:solidFill>
                  <a:schemeClr val="tx1">
                    <a:tint val="75000"/>
                  </a:schemeClr>
                </a:solidFill>
              </a:defRPr>
            </a:lvl1pPr>
          </a:lstStyle>
          <a:p>
            <a:fld id="{43467CE9-383A-4C9E-83ED-F3CE68299504}" type="datetimeFigureOut">
              <a:rPr lang="de-DE" smtClean="0"/>
              <a:t>31.01.2019</a:t>
            </a:fld>
            <a:endParaRPr lang="de-DE"/>
          </a:p>
        </p:txBody>
      </p:sp>
      <p:sp>
        <p:nvSpPr>
          <p:cNvPr id="5" name="Footer Placeholder 4"/>
          <p:cNvSpPr>
            <a:spLocks noGrp="1"/>
          </p:cNvSpPr>
          <p:nvPr>
            <p:ph type="ftr" sz="quarter" idx="3"/>
          </p:nvPr>
        </p:nvSpPr>
        <p:spPr>
          <a:xfrm>
            <a:off x="14178747" y="28060644"/>
            <a:ext cx="14446270" cy="1611875"/>
          </a:xfrm>
          <a:prstGeom prst="rect">
            <a:avLst/>
          </a:prstGeom>
        </p:spPr>
        <p:txBody>
          <a:bodyPr vert="horz" lIns="91440" tIns="45720" rIns="91440" bIns="45720" rtlCol="0" anchor="ctr"/>
          <a:lstStyle>
            <a:lvl1pPr algn="ctr">
              <a:defRPr sz="5298">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30230157" y="28060644"/>
            <a:ext cx="9630847" cy="1611875"/>
          </a:xfrm>
          <a:prstGeom prst="rect">
            <a:avLst/>
          </a:prstGeom>
        </p:spPr>
        <p:txBody>
          <a:bodyPr vert="horz" lIns="91440" tIns="45720" rIns="91440" bIns="45720" rtlCol="0" anchor="ctr"/>
          <a:lstStyle>
            <a:lvl1pPr algn="r">
              <a:defRPr sz="5298">
                <a:solidFill>
                  <a:schemeClr val="tx1">
                    <a:tint val="75000"/>
                  </a:schemeClr>
                </a:solidFill>
              </a:defRPr>
            </a:lvl1pPr>
          </a:lstStyle>
          <a:p>
            <a:fld id="{E19B56D1-9A09-441F-BF92-848F428D9FF4}" type="slidenum">
              <a:rPr lang="de-DE" smtClean="0"/>
              <a:t>‹Nr.›</a:t>
            </a:fld>
            <a:endParaRPr lang="de-DE"/>
          </a:p>
        </p:txBody>
      </p:sp>
    </p:spTree>
    <p:extLst>
      <p:ext uri="{BB962C8B-B14F-4D97-AF65-F5344CB8AC3E}">
        <p14:creationId xmlns:p14="http://schemas.microsoft.com/office/powerpoint/2010/main" val="2615600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p:titleStyle>
    <p:body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p:bodyStyle>
    <p:otherStyle>
      <a:defPPr>
        <a:defRPr lang="en-US"/>
      </a:defPPr>
      <a:lvl1pPr marL="0" algn="l" defTabSz="4036710" rtl="0" eaLnBrk="1" latinLnBrk="0" hangingPunct="1">
        <a:defRPr sz="7946" kern="1200">
          <a:solidFill>
            <a:schemeClr val="tx1"/>
          </a:solidFill>
          <a:latin typeface="+mn-lt"/>
          <a:ea typeface="+mn-ea"/>
          <a:cs typeface="+mn-cs"/>
        </a:defRPr>
      </a:lvl1pPr>
      <a:lvl2pPr marL="2018355" algn="l" defTabSz="4036710" rtl="0" eaLnBrk="1" latinLnBrk="0" hangingPunct="1">
        <a:defRPr sz="7946" kern="1200">
          <a:solidFill>
            <a:schemeClr val="tx1"/>
          </a:solidFill>
          <a:latin typeface="+mn-lt"/>
          <a:ea typeface="+mn-ea"/>
          <a:cs typeface="+mn-cs"/>
        </a:defRPr>
      </a:lvl2pPr>
      <a:lvl3pPr marL="4036710" algn="l" defTabSz="4036710" rtl="0" eaLnBrk="1" latinLnBrk="0" hangingPunct="1">
        <a:defRPr sz="7946" kern="1200">
          <a:solidFill>
            <a:schemeClr val="tx1"/>
          </a:solidFill>
          <a:latin typeface="+mn-lt"/>
          <a:ea typeface="+mn-ea"/>
          <a:cs typeface="+mn-cs"/>
        </a:defRPr>
      </a:lvl3pPr>
      <a:lvl4pPr marL="6055065" algn="l" defTabSz="4036710" rtl="0" eaLnBrk="1" latinLnBrk="0" hangingPunct="1">
        <a:defRPr sz="7946" kern="1200">
          <a:solidFill>
            <a:schemeClr val="tx1"/>
          </a:solidFill>
          <a:latin typeface="+mn-lt"/>
          <a:ea typeface="+mn-ea"/>
          <a:cs typeface="+mn-cs"/>
        </a:defRPr>
      </a:lvl4pPr>
      <a:lvl5pPr marL="8073420" algn="l" defTabSz="4036710" rtl="0" eaLnBrk="1" latinLnBrk="0" hangingPunct="1">
        <a:defRPr sz="7946" kern="1200">
          <a:solidFill>
            <a:schemeClr val="tx1"/>
          </a:solidFill>
          <a:latin typeface="+mn-lt"/>
          <a:ea typeface="+mn-ea"/>
          <a:cs typeface="+mn-cs"/>
        </a:defRPr>
      </a:lvl5pPr>
      <a:lvl6pPr marL="10091776" algn="l" defTabSz="4036710" rtl="0" eaLnBrk="1" latinLnBrk="0" hangingPunct="1">
        <a:defRPr sz="7946" kern="1200">
          <a:solidFill>
            <a:schemeClr val="tx1"/>
          </a:solidFill>
          <a:latin typeface="+mn-lt"/>
          <a:ea typeface="+mn-ea"/>
          <a:cs typeface="+mn-cs"/>
        </a:defRPr>
      </a:lvl6pPr>
      <a:lvl7pPr marL="12110131" algn="l" defTabSz="4036710" rtl="0" eaLnBrk="1" latinLnBrk="0" hangingPunct="1">
        <a:defRPr sz="7946" kern="1200">
          <a:solidFill>
            <a:schemeClr val="tx1"/>
          </a:solidFill>
          <a:latin typeface="+mn-lt"/>
          <a:ea typeface="+mn-ea"/>
          <a:cs typeface="+mn-cs"/>
        </a:defRPr>
      </a:lvl7pPr>
      <a:lvl8pPr marL="14128486" algn="l" defTabSz="4036710" rtl="0" eaLnBrk="1" latinLnBrk="0" hangingPunct="1">
        <a:defRPr sz="7946" kern="1200">
          <a:solidFill>
            <a:schemeClr val="tx1"/>
          </a:solidFill>
          <a:latin typeface="+mn-lt"/>
          <a:ea typeface="+mn-ea"/>
          <a:cs typeface="+mn-cs"/>
        </a:defRPr>
      </a:lvl8pPr>
      <a:lvl9pPr marL="16146841" algn="l" defTabSz="4036710" rtl="0" eaLnBrk="1" latinLnBrk="0" hangingPunct="1">
        <a:defRPr sz="79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1.jpeg"/><Relationship Id="rId7" Type="http://schemas.openxmlformats.org/officeDocument/2006/relationships/image" Target="../media/image13.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12.png"/><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a:xfrm>
            <a:off x="-1" y="28689300"/>
            <a:ext cx="42803763" cy="1585913"/>
          </a:xfrm>
          <a:prstGeom prst="rect">
            <a:avLst/>
          </a:prstGeom>
          <a:solidFill>
            <a:srgbClr val="4882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feld 24"/>
          <p:cNvSpPr txBox="1"/>
          <p:nvPr/>
        </p:nvSpPr>
        <p:spPr>
          <a:xfrm>
            <a:off x="1" y="2"/>
            <a:ext cx="42803762" cy="1722692"/>
          </a:xfrm>
          <a:prstGeom prst="rect">
            <a:avLst/>
          </a:prstGeom>
          <a:solidFill>
            <a:srgbClr val="4882C1"/>
          </a:solidFill>
        </p:spPr>
        <p:txBody>
          <a:bodyPr wrap="square" rtlCol="0">
            <a:spAutoFit/>
          </a:bodyPr>
          <a:lstStyle/>
          <a:p>
            <a:endParaRPr lang="de-DE"/>
          </a:p>
        </p:txBody>
      </p:sp>
      <p:sp>
        <p:nvSpPr>
          <p:cNvPr id="13" name="Textfeld 12"/>
          <p:cNvSpPr txBox="1"/>
          <p:nvPr/>
        </p:nvSpPr>
        <p:spPr>
          <a:xfrm>
            <a:off x="8018391" y="-86330"/>
            <a:ext cx="26766981" cy="1569660"/>
          </a:xfrm>
          <a:prstGeom prst="rect">
            <a:avLst/>
          </a:prstGeom>
          <a:noFill/>
        </p:spPr>
        <p:txBody>
          <a:bodyPr wrap="square" rtlCol="0">
            <a:spAutoFit/>
          </a:bodyPr>
          <a:lstStyle/>
          <a:p>
            <a:pPr algn="ctr"/>
            <a:r>
              <a:rPr lang="de-DE" sz="9600" b="1" dirty="0" smtClean="0">
                <a:latin typeface="Arial" panose="020B0604020202020204" pitchFamily="34" charset="0"/>
                <a:cs typeface="Arial" panose="020B0604020202020204" pitchFamily="34" charset="0"/>
              </a:rPr>
              <a:t>Die Beifuß-</a:t>
            </a:r>
            <a:r>
              <a:rPr lang="de-DE" sz="9600" b="1" dirty="0" err="1" smtClean="0">
                <a:latin typeface="Arial" panose="020B0604020202020204" pitchFamily="34" charset="0"/>
                <a:cs typeface="Arial" panose="020B0604020202020204" pitchFamily="34" charset="0"/>
              </a:rPr>
              <a:t>Ambrosie</a:t>
            </a:r>
            <a:r>
              <a:rPr lang="de-DE" sz="9600" b="1" dirty="0" smtClean="0">
                <a:latin typeface="Arial" panose="020B0604020202020204" pitchFamily="34" charset="0"/>
                <a:cs typeface="Arial" panose="020B0604020202020204" pitchFamily="34" charset="0"/>
              </a:rPr>
              <a:t> </a:t>
            </a:r>
            <a:r>
              <a:rPr lang="de-DE" sz="9600" i="1" dirty="0" smtClean="0">
                <a:latin typeface="Arial" panose="020B0604020202020204" pitchFamily="34" charset="0"/>
                <a:cs typeface="Arial" panose="020B0604020202020204" pitchFamily="34" charset="0"/>
              </a:rPr>
              <a:t>(Ambrosia </a:t>
            </a:r>
            <a:r>
              <a:rPr lang="de-DE" sz="9600" i="1" dirty="0" err="1" smtClean="0">
                <a:latin typeface="Arial" panose="020B0604020202020204" pitchFamily="34" charset="0"/>
                <a:cs typeface="Arial" panose="020B0604020202020204" pitchFamily="34" charset="0"/>
              </a:rPr>
              <a:t>artemisiifolia</a:t>
            </a:r>
            <a:r>
              <a:rPr lang="de-DE" sz="9600" i="1" dirty="0" smtClean="0">
                <a:latin typeface="Arial" panose="020B0604020202020204" pitchFamily="34" charset="0"/>
                <a:cs typeface="Arial" panose="020B0604020202020204" pitchFamily="34" charset="0"/>
              </a:rPr>
              <a:t>)</a:t>
            </a:r>
            <a:endParaRPr lang="de-DE" sz="9600" i="1" dirty="0">
              <a:latin typeface="Arial" panose="020B0604020202020204" pitchFamily="34" charset="0"/>
              <a:cs typeface="Arial" panose="020B0604020202020204" pitchFamily="34" charset="0"/>
            </a:endParaRPr>
          </a:p>
        </p:txBody>
      </p:sp>
      <p:sp>
        <p:nvSpPr>
          <p:cNvPr id="6" name="Textfeld 5"/>
          <p:cNvSpPr txBox="1"/>
          <p:nvPr/>
        </p:nvSpPr>
        <p:spPr>
          <a:xfrm>
            <a:off x="765463" y="2608857"/>
            <a:ext cx="18398837" cy="2677656"/>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Die Beifuß-</a:t>
            </a:r>
            <a:r>
              <a:rPr lang="de-DE" sz="2800" dirty="0" err="1" smtClean="0">
                <a:latin typeface="Arial" panose="020B0604020202020204" pitchFamily="34" charset="0"/>
                <a:cs typeface="Arial" panose="020B0604020202020204" pitchFamily="34" charset="0"/>
              </a:rPr>
              <a:t>Ambrosie</a:t>
            </a:r>
            <a:r>
              <a:rPr lang="de-DE" sz="2800" dirty="0" smtClean="0">
                <a:latin typeface="Arial" panose="020B0604020202020204" pitchFamily="34" charset="0"/>
                <a:cs typeface="Arial" panose="020B0604020202020204" pitchFamily="34" charset="0"/>
              </a:rPr>
              <a:t> </a:t>
            </a:r>
            <a:r>
              <a:rPr lang="de-DE" sz="2800" dirty="0">
                <a:latin typeface="Arial" panose="020B0604020202020204" pitchFamily="34" charset="0"/>
                <a:cs typeface="Arial" panose="020B0604020202020204" pitchFamily="34" charset="0"/>
              </a:rPr>
              <a:t>ist eine schädliche, invasive Art, welche eine wichtige Rolle in der </a:t>
            </a:r>
            <a:r>
              <a:rPr lang="de-DE" sz="2800" dirty="0" smtClean="0">
                <a:latin typeface="Arial" panose="020B0604020202020204" pitchFamily="34" charset="0"/>
                <a:cs typeface="Arial" panose="020B0604020202020204" pitchFamily="34" charset="0"/>
              </a:rPr>
              <a:t>Landwirtschaft, in Naturschutz </a:t>
            </a:r>
            <a:r>
              <a:rPr lang="de-DE" sz="2800" dirty="0">
                <a:latin typeface="Arial" panose="020B0604020202020204" pitchFamily="34" charset="0"/>
                <a:cs typeface="Arial" panose="020B0604020202020204" pitchFamily="34" charset="0"/>
              </a:rPr>
              <a:t>und als Quelle von Pollen darstellt</a:t>
            </a:r>
            <a:r>
              <a:rPr lang="de-DE" sz="2800" dirty="0" smtClean="0">
                <a:latin typeface="Arial" panose="020B0604020202020204" pitchFamily="34" charset="0"/>
                <a:cs typeface="Arial" panose="020B0604020202020204" pitchFamily="34" charset="0"/>
              </a:rPr>
              <a:t>. Auch stellt sie in ihrer Heimat Nordamerika, sowie in allen später etablierten Ländern und Kontinenten ein Gefahr für die Gesundheit der Umwelt dar. In </a:t>
            </a:r>
            <a:r>
              <a:rPr lang="de-DE" sz="2800" dirty="0">
                <a:latin typeface="Arial" panose="020B0604020202020204" pitchFamily="34" charset="0"/>
                <a:cs typeface="Arial" panose="020B0604020202020204" pitchFamily="34" charset="0"/>
              </a:rPr>
              <a:t>Europa, wo die Pflanze heimisch wurde, wurde Maßnahmen ergriffen, um negative Auswirkungen zu erkennen und einzudämmen. Dies geschieht mit Fokus auf mögliche Änderung der  Reichweite, Änderungen der Blüten Phänologie und Zunahme der Pollenbelastung sowie </a:t>
            </a:r>
            <a:r>
              <a:rPr lang="de-DE" sz="2800" dirty="0" err="1">
                <a:latin typeface="Arial" panose="020B0604020202020204" pitchFamily="34" charset="0"/>
                <a:cs typeface="Arial" panose="020B0604020202020204" pitchFamily="34" charset="0"/>
              </a:rPr>
              <a:t>allergenem</a:t>
            </a:r>
            <a:r>
              <a:rPr lang="de-DE" sz="2800" dirty="0">
                <a:latin typeface="Arial" panose="020B0604020202020204" pitchFamily="34" charset="0"/>
                <a:cs typeface="Arial" panose="020B0604020202020204" pitchFamily="34" charset="0"/>
              </a:rPr>
              <a:t> Potential in Zusammenhang mit einer Änderung des Klimas.</a:t>
            </a:r>
            <a:endParaRPr lang="de-DE" sz="2800" dirty="0" smtClean="0">
              <a:latin typeface="Arial" panose="020B0604020202020204" pitchFamily="34" charset="0"/>
              <a:cs typeface="Arial" panose="020B0604020202020204" pitchFamily="34" charset="0"/>
            </a:endParaRPr>
          </a:p>
        </p:txBody>
      </p:sp>
      <p:sp>
        <p:nvSpPr>
          <p:cNvPr id="14" name="Textfeld 13"/>
          <p:cNvSpPr txBox="1"/>
          <p:nvPr/>
        </p:nvSpPr>
        <p:spPr>
          <a:xfrm>
            <a:off x="20034944" y="2578295"/>
            <a:ext cx="22768818" cy="9571851"/>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Beschreibung</a:t>
            </a:r>
          </a:p>
          <a:p>
            <a:pPr marL="457200" indent="-457200">
              <a:buFont typeface="Arial" panose="020B0604020202020204" pitchFamily="34" charset="0"/>
              <a:buChar char="•"/>
            </a:pPr>
            <a:r>
              <a:rPr lang="de-DE" sz="2800" dirty="0" err="1">
                <a:latin typeface="Arial" panose="020B0604020202020204" pitchFamily="34" charset="0"/>
                <a:cs typeface="Arial" panose="020B0604020202020204" pitchFamily="34" charset="0"/>
              </a:rPr>
              <a:t>Famile</a:t>
            </a:r>
            <a:r>
              <a:rPr lang="de-DE" sz="2800" dirty="0">
                <a:latin typeface="Arial" panose="020B0604020202020204" pitchFamily="34" charset="0"/>
                <a:cs typeface="Arial" panose="020B0604020202020204" pitchFamily="34" charset="0"/>
              </a:rPr>
              <a:t> der </a:t>
            </a:r>
            <a:r>
              <a:rPr lang="de-DE" sz="2800" dirty="0" err="1">
                <a:latin typeface="Arial" panose="020B0604020202020204" pitchFamily="34" charset="0"/>
                <a:cs typeface="Arial" panose="020B0604020202020204" pitchFamily="34" charset="0"/>
              </a:rPr>
              <a:t>Asteraceae</a:t>
            </a:r>
            <a:endParaRPr lang="de-DE"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Erstmals beschrieben von Linnaeus im 18. Jh.</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Alternative </a:t>
            </a:r>
            <a:r>
              <a:rPr lang="de-DE" sz="2800" dirty="0" err="1">
                <a:latin typeface="Arial" panose="020B0604020202020204" pitchFamily="34" charset="0"/>
                <a:cs typeface="Arial" panose="020B0604020202020204" pitchFamily="34" charset="0"/>
              </a:rPr>
              <a:t>Bezeichnugnen</a:t>
            </a:r>
            <a:r>
              <a:rPr lang="de-DE" sz="2800" dirty="0">
                <a:latin typeface="Arial" panose="020B0604020202020204" pitchFamily="34" charset="0"/>
                <a:cs typeface="Arial" panose="020B0604020202020204" pitchFamily="34" charset="0"/>
              </a:rPr>
              <a:t>: Traubenkraut, Hohe </a:t>
            </a:r>
            <a:r>
              <a:rPr lang="de-DE" sz="2800" dirty="0" err="1">
                <a:latin typeface="Arial" panose="020B0604020202020204" pitchFamily="34" charset="0"/>
                <a:cs typeface="Arial" panose="020B0604020202020204" pitchFamily="34" charset="0"/>
              </a:rPr>
              <a:t>Ambrosie</a:t>
            </a:r>
            <a:r>
              <a:rPr lang="de-DE" sz="2800" dirty="0">
                <a:latin typeface="Arial" panose="020B0604020202020204" pitchFamily="34" charset="0"/>
                <a:cs typeface="Arial" panose="020B0604020202020204" pitchFamily="34" charset="0"/>
              </a:rPr>
              <a:t>; engl. </a:t>
            </a:r>
            <a:r>
              <a:rPr lang="de-DE" sz="2800" dirty="0" err="1">
                <a:latin typeface="Arial" panose="020B0604020202020204" pitchFamily="34" charset="0"/>
                <a:cs typeface="Arial" panose="020B0604020202020204" pitchFamily="34" charset="0"/>
              </a:rPr>
              <a:t>Ragweed</a:t>
            </a:r>
            <a:endParaRPr lang="de-DE"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Heimisch in Nordamerika</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Heute verbreitet in Europa, Asien, Australien, Nordafrika</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In Europa eingeführt durch Kleesamen, Kartoffeln und </a:t>
            </a:r>
            <a:r>
              <a:rPr lang="de-DE" sz="2800" dirty="0" smtClean="0">
                <a:latin typeface="Arial" panose="020B0604020202020204" pitchFamily="34" charset="0"/>
                <a:cs typeface="Arial" panose="020B0604020202020204" pitchFamily="34" charset="0"/>
              </a:rPr>
              <a:t>Mais</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Maximale Höhe: 150 – 250 cm (auf </a:t>
            </a:r>
            <a:r>
              <a:rPr lang="de-DE" sz="2800" dirty="0" err="1" smtClean="0">
                <a:latin typeface="Arial" panose="020B0604020202020204" pitchFamily="34" charset="0"/>
                <a:cs typeface="Arial" panose="020B0604020202020204" pitchFamily="34" charset="0"/>
              </a:rPr>
              <a:t>nähsrtoffarmen</a:t>
            </a:r>
            <a:r>
              <a:rPr lang="de-DE" sz="2800" dirty="0" smtClean="0">
                <a:latin typeface="Arial" panose="020B0604020202020204" pitchFamily="34" charset="0"/>
                <a:cs typeface="Arial" panose="020B0604020202020204" pitchFamily="34" charset="0"/>
              </a:rPr>
              <a:t>, flachgründigen Böden oder nach Mahd auch niedriger)</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Buschiger, </a:t>
            </a:r>
            <a:r>
              <a:rPr lang="de-DE" sz="2800" dirty="0" err="1" smtClean="0">
                <a:latin typeface="Arial" panose="020B0604020202020204" pitchFamily="34" charset="0"/>
                <a:cs typeface="Arial" panose="020B0604020202020204" pitchFamily="34" charset="0"/>
              </a:rPr>
              <a:t>gezweigter</a:t>
            </a:r>
            <a:r>
              <a:rPr lang="de-DE" sz="2800" dirty="0" smtClean="0">
                <a:latin typeface="Arial" panose="020B0604020202020204" pitchFamily="34" charset="0"/>
                <a:cs typeface="Arial" panose="020B0604020202020204" pitchFamily="34" charset="0"/>
              </a:rPr>
              <a:t>, oder </a:t>
            </a:r>
            <a:r>
              <a:rPr lang="de-DE" sz="2800" dirty="0" err="1" smtClean="0">
                <a:latin typeface="Arial" panose="020B0604020202020204" pitchFamily="34" charset="0"/>
                <a:cs typeface="Arial" panose="020B0604020202020204" pitchFamily="34" charset="0"/>
              </a:rPr>
              <a:t>ungezweigter</a:t>
            </a:r>
            <a:r>
              <a:rPr lang="de-DE" sz="2800" dirty="0" smtClean="0">
                <a:latin typeface="Arial" panose="020B0604020202020204" pitchFamily="34" charset="0"/>
                <a:cs typeface="Arial" panose="020B0604020202020204" pitchFamily="34" charset="0"/>
              </a:rPr>
              <a:t> </a:t>
            </a:r>
            <a:r>
              <a:rPr lang="de-DE" sz="2800" dirty="0" err="1" smtClean="0">
                <a:latin typeface="Arial" panose="020B0604020202020204" pitchFamily="34" charset="0"/>
                <a:cs typeface="Arial" panose="020B0604020202020204" pitchFamily="34" charset="0"/>
              </a:rPr>
              <a:t>Stengel</a:t>
            </a: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anliegend behaarte Blätter mit weißen Nerven, normalerweise fiederschnittig</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Pfahlwurzel</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Blüten in traubenartigen als Köpfchen zusammengefasst, getrennt auf einer Pflanze</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Männliche Blüte: in dichten blattlosen Trauben, an der Spitze des </a:t>
            </a:r>
            <a:r>
              <a:rPr lang="de-DE" sz="2800" dirty="0" err="1" smtClean="0">
                <a:latin typeface="Arial" panose="020B0604020202020204" pitchFamily="34" charset="0"/>
                <a:cs typeface="Arial" panose="020B0604020202020204" pitchFamily="34" charset="0"/>
              </a:rPr>
              <a:t>Stengels</a:t>
            </a:r>
            <a:r>
              <a:rPr lang="de-DE" sz="2800" dirty="0" smtClean="0">
                <a:latin typeface="Arial" panose="020B0604020202020204" pitchFamily="34" charset="0"/>
                <a:cs typeface="Arial" panose="020B0604020202020204" pitchFamily="34" charset="0"/>
              </a:rPr>
              <a:t> (</a:t>
            </a:r>
            <a:r>
              <a:rPr lang="de-DE" sz="2800" dirty="0" err="1" smtClean="0">
                <a:latin typeface="Arial" panose="020B0604020202020204" pitchFamily="34" charset="0"/>
                <a:cs typeface="Arial" panose="020B0604020202020204" pitchFamily="34" charset="0"/>
              </a:rPr>
              <a:t>Raceme</a:t>
            </a:r>
            <a:r>
              <a:rPr lang="de-DE" sz="2800" dirty="0" smtClean="0">
                <a:latin typeface="Arial" panose="020B0604020202020204" pitchFamily="34" charset="0"/>
                <a:cs typeface="Arial" panose="020B0604020202020204" pitchFamily="34" charset="0"/>
              </a:rPr>
              <a:t>) und lateralen Zweigen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Weibliche Blüten: als Knäuel in den Achseln der Blätter und am Grund der männlichen Stände</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Nach Befruchtung: Ausbildung einer holzigen Frucht (Achäne) mit 5 bis 7 stumpfen Höckern (2,5x3,5mm)</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Insgesamt große Bandbreite in Größe, spezifischer Blattform und Grad der Behaarung -&gt; Verwechslungsgefahr!</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Produktion lebensfähiger Samen durch Selbstbefruchtung</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3000 – 62000 Samen pro Pflanze</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Samen können mehrere Jahrzehnte im Untergrund lebensfähig bleiben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Blütezeit zwischen Juli und </a:t>
            </a:r>
            <a:r>
              <a:rPr lang="de-DE" sz="2800" dirty="0" err="1" smtClean="0">
                <a:latin typeface="Arial" panose="020B0604020202020204" pitchFamily="34" charset="0"/>
                <a:cs typeface="Arial" panose="020B0604020202020204" pitchFamily="34" charset="0"/>
              </a:rPr>
              <a:t>Oltober</a:t>
            </a: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Jede Pflanze produziert Millionen von Pollen welche sich bis nach Schweden ausbreiten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Pollentransport über die Luft (</a:t>
            </a:r>
            <a:r>
              <a:rPr lang="de-DE" sz="2800" dirty="0" err="1" smtClean="0">
                <a:latin typeface="Arial" panose="020B0604020202020204" pitchFamily="34" charset="0"/>
                <a:cs typeface="Arial" panose="020B0604020202020204" pitchFamily="34" charset="0"/>
              </a:rPr>
              <a:t>Anemophil</a:t>
            </a:r>
            <a:r>
              <a:rPr lang="de-DE" sz="2800" dirty="0" smtClean="0">
                <a:latin typeface="Arial" panose="020B0604020202020204" pitchFamily="34" charset="0"/>
                <a:cs typeface="Arial" panose="020B0604020202020204" pitchFamily="34" charset="0"/>
              </a:rPr>
              <a:t>) und Anhaftung an Baumaschinen etc.</a:t>
            </a:r>
            <a:endParaRPr lang="de-DE" sz="2800" dirty="0">
              <a:latin typeface="Arial" panose="020B0604020202020204" pitchFamily="34" charset="0"/>
              <a:cs typeface="Arial" panose="020B0604020202020204" pitchFamily="34" charset="0"/>
            </a:endParaRPr>
          </a:p>
        </p:txBody>
      </p:sp>
      <p:sp>
        <p:nvSpPr>
          <p:cNvPr id="18" name="Textfeld 17"/>
          <p:cNvSpPr txBox="1"/>
          <p:nvPr/>
        </p:nvSpPr>
        <p:spPr>
          <a:xfrm>
            <a:off x="765463" y="6138811"/>
            <a:ext cx="17827337" cy="3970318"/>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Habitat</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Sehr variabel in Bezug auf Lebensräume</a:t>
            </a:r>
          </a:p>
          <a:p>
            <a:pPr marL="457200" indent="-457200">
              <a:buFont typeface="Arial" panose="020B0604020202020204" pitchFamily="34" charset="0"/>
              <a:buChar char="•"/>
            </a:pPr>
            <a:r>
              <a:rPr lang="de-DE" sz="2800" dirty="0" err="1" smtClean="0">
                <a:latin typeface="Arial" panose="020B0604020202020204" pitchFamily="34" charset="0"/>
                <a:cs typeface="Arial" panose="020B0604020202020204" pitchFamily="34" charset="0"/>
              </a:rPr>
              <a:t>Agraflächen</a:t>
            </a:r>
            <a:r>
              <a:rPr lang="de-DE" sz="2800" dirty="0" smtClean="0">
                <a:latin typeface="Arial" panose="020B0604020202020204" pitchFamily="34" charset="0"/>
                <a:cs typeface="Arial" panose="020B0604020202020204" pitchFamily="34" charset="0"/>
              </a:rPr>
              <a:t>, Weiden, Verkehrswege, Neubaugebiete, Industriebrachen, Baustellen (Erdaufschüttungen), Blumenrabatten, Feld- und Waldwege, Parkanlagen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Dominiert sich entwickelnde Vegetationen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Favorisiert warmes, feuchtes, kontinentales Klima und tiefgründige Böden (30° bis 52° Nord)</a:t>
            </a:r>
          </a:p>
          <a:p>
            <a:pPr marL="457200" indent="-457200">
              <a:buFont typeface="Arial" panose="020B0604020202020204" pitchFamily="34" charset="0"/>
              <a:buChar char="•"/>
            </a:pP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de-DE" sz="2800" dirty="0">
              <a:latin typeface="Arial" panose="020B0604020202020204" pitchFamily="34" charset="0"/>
              <a:cs typeface="Arial" panose="020B0604020202020204" pitchFamily="34" charset="0"/>
            </a:endParaRPr>
          </a:p>
        </p:txBody>
      </p:sp>
      <p:sp>
        <p:nvSpPr>
          <p:cNvPr id="19" name="Textfeld 18"/>
          <p:cNvSpPr txBox="1"/>
          <p:nvPr/>
        </p:nvSpPr>
        <p:spPr>
          <a:xfrm>
            <a:off x="765462" y="9398860"/>
            <a:ext cx="19770438" cy="4832092"/>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Invasion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Erster Nachweis in Deutschland 1863</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Einschleppung vor allem durch Saatgut aus den USA</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Wandel zu intensiven Anbaumethoden begünstigte Ausbreitung</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Breitete sich ab 1863 von Frankreich aus über Italien, Ungarn, Rumänien, Bosnien Herzegowina, Österreich, Kroatien, Tschechien, Russland, Slowakei und Ukraine</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Von der Pflanzenschutzorganisation für Europa und den </a:t>
            </a:r>
            <a:r>
              <a:rPr lang="de-DE" sz="2800" dirty="0" smtClean="0">
                <a:latin typeface="Arial" panose="020B0604020202020204" pitchFamily="34" charset="0"/>
                <a:cs typeface="Arial" panose="020B0604020202020204" pitchFamily="34" charset="0"/>
              </a:rPr>
              <a:t>Mittelmeerraum (EPPO) im Jahr 2004 als invasive Art eingestuft</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Verbreitung durch Vögel, unbeabsichtigt durch Ausgabe kontaminierten Vogelfutters, durch anhaften an Baumaschinen, Transport durch Wirbelschleppen an Verkehrswegen, Gartenabfälle und Erdaushub</a:t>
            </a:r>
          </a:p>
          <a:p>
            <a:pPr marL="457200" indent="-457200">
              <a:buFont typeface="Arial" panose="020B0604020202020204" pitchFamily="34" charset="0"/>
              <a:buChar char="•"/>
            </a:pP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de-DE" sz="2800" dirty="0">
              <a:latin typeface="Arial" panose="020B0604020202020204" pitchFamily="34" charset="0"/>
              <a:cs typeface="Arial" panose="020B0604020202020204" pitchFamily="34" charset="0"/>
            </a:endParaRPr>
          </a:p>
        </p:txBody>
      </p:sp>
      <p:sp>
        <p:nvSpPr>
          <p:cNvPr id="20" name="Textfeld 19"/>
          <p:cNvSpPr txBox="1"/>
          <p:nvPr/>
        </p:nvSpPr>
        <p:spPr>
          <a:xfrm>
            <a:off x="765462" y="13919218"/>
            <a:ext cx="16074737" cy="3539430"/>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Auswirkung auf Landwirtschaft und Naturschutz</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Konkurriert als Unkraut mit Feldfrüchten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Kann zu teilweise starken Ertragseinbußen führen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Konkurriert am stärksten mit Beständen von Bohnen und Weizen – Verluste bis zu 80% des Ertrages wurden beobachtet</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Am stärksten betroffen ist jedoch Weide- und Grasland</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Lässt sich auf Naturschutzflächen nieder</a:t>
            </a:r>
          </a:p>
          <a:p>
            <a:pPr marL="457200" indent="-457200">
              <a:buFont typeface="Arial" panose="020B0604020202020204" pitchFamily="34" charset="0"/>
              <a:buChar char="•"/>
            </a:pPr>
            <a:endParaRPr lang="de-DE" sz="2800" dirty="0">
              <a:latin typeface="Arial" panose="020B0604020202020204" pitchFamily="34" charset="0"/>
              <a:cs typeface="Arial" panose="020B0604020202020204" pitchFamily="34" charset="0"/>
            </a:endParaRPr>
          </a:p>
        </p:txBody>
      </p:sp>
      <p:sp>
        <p:nvSpPr>
          <p:cNvPr id="7" name="Textfeld 6"/>
          <p:cNvSpPr txBox="1"/>
          <p:nvPr/>
        </p:nvSpPr>
        <p:spPr>
          <a:xfrm>
            <a:off x="20034944" y="12942178"/>
            <a:ext cx="22768818" cy="7417415"/>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Maßnahmen, Prävention und Bekämpfung</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Verbreitungswege kappen – vor allem in Bezug auf kontaminiertes Saatgut und Vogelfutter</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Kontrolle – in Bezug der Bestände als auch im Einsatz befindlicher Gerätschaften und jeglicher Bodeneingriffe</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Einsatz von Herbiziden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Mechanische Eindämmung – Mahd</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Fruchtfolge</a:t>
            </a:r>
          </a:p>
          <a:p>
            <a:pPr marL="457200" indent="-457200">
              <a:buFont typeface="Arial" panose="020B0604020202020204" pitchFamily="34" charset="0"/>
              <a:buChar char="•"/>
            </a:pPr>
            <a:r>
              <a:rPr lang="de-DE" sz="2800" dirty="0" err="1" smtClean="0">
                <a:latin typeface="Arial" panose="020B0604020202020204" pitchFamily="34" charset="0"/>
                <a:cs typeface="Arial" panose="020B0604020202020204" pitchFamily="34" charset="0"/>
              </a:rPr>
              <a:t>Vegetationsmanagment</a:t>
            </a:r>
            <a:endParaRPr lang="de-DE"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Reinigung von Vogelfutter (mit einem groben Sieb)</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Futterreste und Käfigstreu nicht auf Kompost ausbringen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Vogelfutter nicht außerhalb des Grundstücks ausbringen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Vogelfutterplätze und Umgebung auf Bestände kontrollieren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Entfernung der Pflanze vor der Blüte (dank Pfahlwurzel nicht aufwendig), auf Haut- und Atemschutz achten!, in Plastiksäcken im Hausmüll entsorgen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Bei großen Beständen durch Abmähen Blüten- und Samenbildung eindämmen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Einsatz von Herbiziden wie </a:t>
            </a:r>
            <a:r>
              <a:rPr lang="de-DE" sz="2800" dirty="0" err="1" smtClean="0">
                <a:latin typeface="Arial" panose="020B0604020202020204" pitchFamily="34" charset="0"/>
                <a:cs typeface="Arial" panose="020B0604020202020204" pitchFamily="34" charset="0"/>
              </a:rPr>
              <a:t>Glyphosat</a:t>
            </a:r>
            <a:r>
              <a:rPr lang="de-DE" sz="2800" dirty="0" smtClean="0">
                <a:latin typeface="Arial" panose="020B0604020202020204" pitchFamily="34" charset="0"/>
                <a:cs typeface="Arial" panose="020B0604020202020204" pitchFamily="34" charset="0"/>
              </a:rPr>
              <a:t> (außerhalb land- und forstwirtschaftlicher Flächen genehmigungspflichtig)</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Meldung an örtliche Behörden bei größeren Beständen auf Privatgrundstücken (ab 100 Individuen) sowie alle Vorkommen </a:t>
            </a:r>
            <a:r>
              <a:rPr lang="de-DE" sz="2800" dirty="0" err="1" smtClean="0">
                <a:latin typeface="Arial" panose="020B0604020202020204" pitchFamily="34" charset="0"/>
                <a:cs typeface="Arial" panose="020B0604020202020204" pitchFamily="34" charset="0"/>
              </a:rPr>
              <a:t>ausserhalb</a:t>
            </a:r>
            <a:r>
              <a:rPr lang="de-DE" sz="2800" dirty="0" smtClean="0">
                <a:latin typeface="Arial" panose="020B0604020202020204" pitchFamily="34" charset="0"/>
                <a:cs typeface="Arial" panose="020B0604020202020204" pitchFamily="34" charset="0"/>
              </a:rPr>
              <a:t> von Gärten</a:t>
            </a:r>
          </a:p>
        </p:txBody>
      </p:sp>
      <p:sp>
        <p:nvSpPr>
          <p:cNvPr id="15" name="Textfeld 14"/>
          <p:cNvSpPr txBox="1"/>
          <p:nvPr/>
        </p:nvSpPr>
        <p:spPr>
          <a:xfrm>
            <a:off x="759806" y="17638747"/>
            <a:ext cx="16074737" cy="6124754"/>
          </a:xfrm>
          <a:prstGeom prst="rect">
            <a:avLst/>
          </a:prstGeom>
          <a:noFill/>
        </p:spPr>
        <p:txBody>
          <a:bodyPr wrap="square" rtlCol="0">
            <a:spAutoFit/>
          </a:bodyPr>
          <a:lstStyle/>
          <a:p>
            <a:r>
              <a:rPr lang="de-DE" sz="2800" dirty="0" smtClean="0">
                <a:latin typeface="Arial" panose="020B0604020202020204" pitchFamily="34" charset="0"/>
                <a:cs typeface="Arial" panose="020B0604020202020204" pitchFamily="34" charset="0"/>
              </a:rPr>
              <a:t>Gesundheitliche Aspekte</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Blütezeit zwischen Juli und </a:t>
            </a:r>
            <a:r>
              <a:rPr lang="de-DE" sz="2800" dirty="0" smtClean="0">
                <a:latin typeface="Arial" panose="020B0604020202020204" pitchFamily="34" charset="0"/>
                <a:cs typeface="Arial" panose="020B0604020202020204" pitchFamily="34" charset="0"/>
              </a:rPr>
              <a:t>Oktober</a:t>
            </a:r>
            <a:endParaRPr lang="de-DE"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Jede Pflanze produziert Millionen von Pollen welche sich bis nach Schweden ausbreiten</a:t>
            </a:r>
          </a:p>
          <a:p>
            <a:pPr marL="457200" indent="-457200">
              <a:buFont typeface="Arial" panose="020B0604020202020204" pitchFamily="34" charset="0"/>
              <a:buChar char="•"/>
            </a:pPr>
            <a:r>
              <a:rPr lang="de-DE" sz="2800" dirty="0">
                <a:latin typeface="Arial" panose="020B0604020202020204" pitchFamily="34" charset="0"/>
                <a:cs typeface="Arial" panose="020B0604020202020204" pitchFamily="34" charset="0"/>
              </a:rPr>
              <a:t>Pollentransport über die Luft (</a:t>
            </a:r>
            <a:r>
              <a:rPr lang="de-DE" sz="2800" dirty="0" err="1" smtClean="0">
                <a:latin typeface="Arial" panose="020B0604020202020204" pitchFamily="34" charset="0"/>
                <a:cs typeface="Arial" panose="020B0604020202020204" pitchFamily="34" charset="0"/>
              </a:rPr>
              <a:t>Anemophil</a:t>
            </a:r>
            <a:r>
              <a:rPr lang="de-DE" sz="2800" dirty="0" smtClean="0">
                <a:latin typeface="Arial" panose="020B0604020202020204" pitchFamily="34" charset="0"/>
                <a:cs typeface="Arial" panose="020B0604020202020204" pitchFamily="34" charset="0"/>
              </a:rPr>
              <a:t>), wegen schlechter Flugeigenschaften jedoch nur über kleine Strecken, daher hohe Produktion von Pollen um Verluste auszugleichen (Verluste)</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Einstufung als hoch allergen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Erstmalige Beschreibung allergischer Auswirkungen 1875 in den USA</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Hauptursache für allergische Reaktionen zwischen 8,5% - 60% aller allergischen Erkrankungen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Pollen können starke allergische Reaktionen auslösen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Symptome wie Fließschnupfen (Rhinitis) und Bindehautentzündung (</a:t>
            </a:r>
            <a:r>
              <a:rPr lang="de-DE" sz="2800" dirty="0" err="1" smtClean="0">
                <a:latin typeface="Arial" panose="020B0604020202020204" pitchFamily="34" charset="0"/>
                <a:cs typeface="Arial" panose="020B0604020202020204" pitchFamily="34" charset="0"/>
              </a:rPr>
              <a:t>Konjunctivitis</a:t>
            </a:r>
            <a:r>
              <a:rPr lang="de-DE" sz="2800" dirty="0" smtClean="0">
                <a:latin typeface="Arial" panose="020B0604020202020204" pitchFamily="34" charset="0"/>
                <a:cs typeface="Arial" panose="020B0604020202020204" pitchFamily="34" charset="0"/>
              </a:rPr>
              <a:t>)</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Bereitet Hautreizungen bei Kontakt (Kontaktdermatitis)</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Starke Ausbreitung der Pollen in den letzten Dekaden (Abbildungen)</a:t>
            </a:r>
          </a:p>
          <a:p>
            <a:pPr marL="457200" indent="-457200">
              <a:buFont typeface="Arial" panose="020B0604020202020204" pitchFamily="34" charset="0"/>
              <a:buChar char="•"/>
            </a:pPr>
            <a:r>
              <a:rPr lang="de-DE" sz="2800" dirty="0" smtClean="0">
                <a:latin typeface="Arial" panose="020B0604020202020204" pitchFamily="34" charset="0"/>
                <a:cs typeface="Arial" panose="020B0604020202020204" pitchFamily="34" charset="0"/>
              </a:rPr>
              <a:t>Jedoch: auch Anwendung als Heilpflanze bei Verdauungsstörungen oder als Blut stillendes Mittel</a:t>
            </a:r>
          </a:p>
          <a:p>
            <a:pPr marL="457200" indent="-457200">
              <a:buFont typeface="Arial" panose="020B0604020202020204" pitchFamily="34" charset="0"/>
              <a:buChar char="•"/>
            </a:pPr>
            <a:endParaRPr lang="de-DE" sz="2800" dirty="0">
              <a:latin typeface="Arial" panose="020B0604020202020204" pitchFamily="34" charset="0"/>
              <a:cs typeface="Arial" panose="020B0604020202020204" pitchFamily="34" charset="0"/>
            </a:endParaRPr>
          </a:p>
        </p:txBody>
      </p:sp>
      <p:sp>
        <p:nvSpPr>
          <p:cNvPr id="22" name="Textfeld 21"/>
          <p:cNvSpPr txBox="1"/>
          <p:nvPr/>
        </p:nvSpPr>
        <p:spPr>
          <a:xfrm>
            <a:off x="0" y="28827931"/>
            <a:ext cx="10710627" cy="1323439"/>
          </a:xfrm>
          <a:prstGeom prst="rect">
            <a:avLst/>
          </a:prstGeom>
          <a:noFill/>
        </p:spPr>
        <p:txBody>
          <a:bodyPr wrap="square" rtlCol="0">
            <a:spAutoFit/>
          </a:bodyPr>
          <a:lstStyle/>
          <a:p>
            <a:r>
              <a:rPr lang="de-DE" sz="1600" dirty="0" smtClean="0">
                <a:latin typeface="Arial" panose="020B0604020202020204" pitchFamily="34" charset="0"/>
                <a:cs typeface="Arial" panose="020B0604020202020204" pitchFamily="34" charset="0"/>
              </a:rPr>
              <a:t>Autoren: Thorsten </a:t>
            </a:r>
            <a:r>
              <a:rPr lang="de-DE" sz="1600" dirty="0" err="1" smtClean="0">
                <a:latin typeface="Arial" panose="020B0604020202020204" pitchFamily="34" charset="0"/>
                <a:cs typeface="Arial" panose="020B0604020202020204" pitchFamily="34" charset="0"/>
              </a:rPr>
              <a:t>Nather</a:t>
            </a:r>
            <a:r>
              <a:rPr lang="de-DE" sz="1600" dirty="0" smtClean="0">
                <a:latin typeface="Arial" panose="020B0604020202020204" pitchFamily="34" charset="0"/>
                <a:cs typeface="Arial" panose="020B0604020202020204" pitchFamily="34" charset="0"/>
              </a:rPr>
              <a:t>, Alexander Schupp, Jan Schwalb, Andreas Schönberg</a:t>
            </a:r>
          </a:p>
          <a:p>
            <a:r>
              <a:rPr lang="de-DE" sz="1600" dirty="0" smtClean="0">
                <a:latin typeface="Arial" panose="020B0604020202020204" pitchFamily="34" charset="0"/>
                <a:cs typeface="Arial" panose="020B0604020202020204" pitchFamily="34" charset="0"/>
              </a:rPr>
              <a:t>Seminar: Globaler Wandel</a:t>
            </a:r>
          </a:p>
          <a:p>
            <a:r>
              <a:rPr lang="de-DE" sz="1600" dirty="0" smtClean="0">
                <a:latin typeface="Arial" panose="020B0604020202020204" pitchFamily="34" charset="0"/>
                <a:cs typeface="Arial" panose="020B0604020202020204" pitchFamily="34" charset="0"/>
              </a:rPr>
              <a:t>Leitung: Dr. Dietrich Göttlicher &amp; Dr. Jürgen Kluge</a:t>
            </a:r>
          </a:p>
          <a:p>
            <a:r>
              <a:rPr lang="de-DE" sz="1600" dirty="0" smtClean="0">
                <a:latin typeface="Arial" panose="020B0604020202020204" pitchFamily="34" charset="0"/>
                <a:cs typeface="Arial" panose="020B0604020202020204" pitchFamily="34" charset="0"/>
              </a:rPr>
              <a:t>Wintersemester 2018/2019</a:t>
            </a:r>
          </a:p>
          <a:p>
            <a:r>
              <a:rPr lang="de-DE" sz="1600" dirty="0" smtClean="0">
                <a:latin typeface="Arial" panose="020B0604020202020204" pitchFamily="34" charset="0"/>
                <a:cs typeface="Arial" panose="020B0604020202020204" pitchFamily="34" charset="0"/>
              </a:rPr>
              <a:t>Philipps-Universität Marburg</a:t>
            </a:r>
            <a:endParaRPr lang="de-DE" sz="1600" dirty="0">
              <a:latin typeface="Arial" panose="020B0604020202020204" pitchFamily="34" charset="0"/>
              <a:cs typeface="Arial" panose="020B0604020202020204" pitchFamily="34" charset="0"/>
            </a:endParaRPr>
          </a:p>
        </p:txBody>
      </p:sp>
      <p:pic>
        <p:nvPicPr>
          <p:cNvPr id="23" name="Grafik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988344" y="28892655"/>
            <a:ext cx="3579607" cy="1236353"/>
          </a:xfrm>
          <a:prstGeom prst="rect">
            <a:avLst/>
          </a:prstGeom>
        </p:spPr>
      </p:pic>
      <p:pic>
        <p:nvPicPr>
          <p:cNvPr id="26" name="Grafik 25"/>
          <p:cNvPicPr>
            <a:picLocks noChangeAspect="1"/>
          </p:cNvPicPr>
          <p:nvPr/>
        </p:nvPicPr>
        <p:blipFill>
          <a:blip r:embed="rId3"/>
          <a:stretch>
            <a:fillRect/>
          </a:stretch>
        </p:blipFill>
        <p:spPr>
          <a:xfrm>
            <a:off x="38287950" y="-10130"/>
            <a:ext cx="4515813" cy="1724389"/>
          </a:xfrm>
          <a:prstGeom prst="rect">
            <a:avLst/>
          </a:prstGeom>
        </p:spPr>
      </p:pic>
    </p:spTree>
    <p:extLst>
      <p:ext uri="{BB962C8B-B14F-4D97-AF65-F5344CB8AC3E}">
        <p14:creationId xmlns:p14="http://schemas.microsoft.com/office/powerpoint/2010/main" val="25287939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stretch>
            <a:fillRect/>
          </a:stretch>
        </p:blipFill>
        <p:spPr>
          <a:xfrm>
            <a:off x="16354947" y="12808446"/>
            <a:ext cx="10424245" cy="15211485"/>
          </a:xfrm>
          <a:prstGeom prst="rect">
            <a:avLst/>
          </a:prstGeom>
        </p:spPr>
      </p:pic>
      <p:pic>
        <p:nvPicPr>
          <p:cNvPr id="5" name="Grafik 4"/>
          <p:cNvPicPr>
            <a:picLocks noChangeAspect="1"/>
          </p:cNvPicPr>
          <p:nvPr/>
        </p:nvPicPr>
        <p:blipFill>
          <a:blip r:embed="rId3"/>
          <a:stretch>
            <a:fillRect/>
          </a:stretch>
        </p:blipFill>
        <p:spPr>
          <a:xfrm>
            <a:off x="493875" y="2746452"/>
            <a:ext cx="28155225" cy="25685470"/>
          </a:xfrm>
          <a:prstGeom prst="rect">
            <a:avLst/>
          </a:prstGeom>
        </p:spPr>
      </p:pic>
      <p:pic>
        <p:nvPicPr>
          <p:cNvPr id="6" name="Grafik 5"/>
          <p:cNvPicPr>
            <a:picLocks noChangeAspect="1"/>
          </p:cNvPicPr>
          <p:nvPr/>
        </p:nvPicPr>
        <p:blipFill>
          <a:blip r:embed="rId4"/>
          <a:stretch>
            <a:fillRect/>
          </a:stretch>
        </p:blipFill>
        <p:spPr>
          <a:xfrm>
            <a:off x="28300077" y="20987958"/>
            <a:ext cx="8317306" cy="6290619"/>
          </a:xfrm>
          <a:prstGeom prst="rect">
            <a:avLst/>
          </a:prstGeom>
        </p:spPr>
      </p:pic>
      <p:sp>
        <p:nvSpPr>
          <p:cNvPr id="7" name="Textfeld 6"/>
          <p:cNvSpPr txBox="1"/>
          <p:nvPr/>
        </p:nvSpPr>
        <p:spPr>
          <a:xfrm>
            <a:off x="759806" y="27924091"/>
            <a:ext cx="6134100" cy="1015663"/>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Dichte des Ambrosia-Bestandes a 200 km. Smith et al. </a:t>
            </a:r>
            <a:r>
              <a:rPr lang="de-DE" sz="2000" dirty="0">
                <a:latin typeface="Arial" panose="020B0604020202020204" pitchFamily="34" charset="0"/>
                <a:cs typeface="Arial" panose="020B0604020202020204" pitchFamily="34" charset="0"/>
              </a:rPr>
              <a:t>2013 nach Aeroallergen Network </a:t>
            </a:r>
            <a:r>
              <a:rPr lang="de-DE" sz="2000" dirty="0" err="1">
                <a:latin typeface="Arial" panose="020B0604020202020204" pitchFamily="34" charset="0"/>
                <a:cs typeface="Arial" panose="020B0604020202020204" pitchFamily="34" charset="0"/>
              </a:rPr>
              <a:t>database</a:t>
            </a:r>
            <a:r>
              <a:rPr lang="de-DE" sz="2000" dirty="0">
                <a:latin typeface="Arial" panose="020B0604020202020204" pitchFamily="34" charset="0"/>
                <a:cs typeface="Arial" panose="020B0604020202020204" pitchFamily="34" charset="0"/>
              </a:rPr>
              <a:t> (https://ean.polleninfo.eu/Ean/)</a:t>
            </a:r>
          </a:p>
        </p:txBody>
      </p:sp>
      <p:sp>
        <p:nvSpPr>
          <p:cNvPr id="8" name="Textfeld 7"/>
          <p:cNvSpPr txBox="1"/>
          <p:nvPr/>
        </p:nvSpPr>
        <p:spPr>
          <a:xfrm>
            <a:off x="16765921" y="27724036"/>
            <a:ext cx="4457700" cy="707886"/>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Beifuß-</a:t>
            </a:r>
            <a:r>
              <a:rPr lang="de-DE" sz="2000" dirty="0" err="1" smtClean="0">
                <a:latin typeface="Arial" panose="020B0604020202020204" pitchFamily="34" charset="0"/>
                <a:cs typeface="Arial" panose="020B0604020202020204" pitchFamily="34" charset="0"/>
              </a:rPr>
              <a:t>Ambrosie</a:t>
            </a:r>
            <a:r>
              <a:rPr lang="de-DE" sz="2000" dirty="0" smtClean="0">
                <a:latin typeface="Arial" panose="020B0604020202020204" pitchFamily="34" charset="0"/>
                <a:cs typeface="Arial" panose="020B0604020202020204" pitchFamily="34" charset="0"/>
              </a:rPr>
              <a:t> in Blüte, ohne Reife Früchte. Alberternst &amp;</a:t>
            </a:r>
            <a:r>
              <a:rPr lang="de-DE" sz="2000" dirty="0" err="1" smtClean="0">
                <a:latin typeface="Arial" panose="020B0604020202020204" pitchFamily="34" charset="0"/>
                <a:cs typeface="Arial" panose="020B0604020202020204" pitchFamily="34" charset="0"/>
              </a:rPr>
              <a:t>Nawrath</a:t>
            </a:r>
            <a:r>
              <a:rPr lang="de-DE" sz="2000" dirty="0" smtClean="0">
                <a:latin typeface="Arial" panose="020B0604020202020204" pitchFamily="34" charset="0"/>
                <a:cs typeface="Arial" panose="020B0604020202020204" pitchFamily="34" charset="0"/>
              </a:rPr>
              <a:t> 2006.</a:t>
            </a:r>
            <a:endParaRPr lang="de-DE" sz="2000" dirty="0">
              <a:latin typeface="Arial" panose="020B0604020202020204" pitchFamily="34" charset="0"/>
              <a:cs typeface="Arial" panose="020B0604020202020204" pitchFamily="34" charset="0"/>
            </a:endParaRPr>
          </a:p>
        </p:txBody>
      </p:sp>
      <p:sp>
        <p:nvSpPr>
          <p:cNvPr id="9" name="Textfeld 8"/>
          <p:cNvSpPr txBox="1"/>
          <p:nvPr/>
        </p:nvSpPr>
        <p:spPr>
          <a:xfrm>
            <a:off x="28194696" y="27312045"/>
            <a:ext cx="8045537" cy="400110"/>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Pollen der </a:t>
            </a:r>
            <a:r>
              <a:rPr lang="de-DE" sz="2000" dirty="0" err="1" smtClean="0">
                <a:latin typeface="Arial" panose="020B0604020202020204" pitchFamily="34" charset="0"/>
                <a:cs typeface="Arial" panose="020B0604020202020204" pitchFamily="34" charset="0"/>
              </a:rPr>
              <a:t>Ambrosie</a:t>
            </a:r>
            <a:r>
              <a:rPr lang="de-DE" sz="2000" dirty="0" smtClean="0">
                <a:latin typeface="Arial" panose="020B0604020202020204" pitchFamily="34" charset="0"/>
                <a:cs typeface="Arial" panose="020B0604020202020204" pitchFamily="34" charset="0"/>
              </a:rPr>
              <a:t> (400-fache Vergrößerung). Smith et al. 2013</a:t>
            </a:r>
            <a:endParaRPr lang="de-DE" sz="2000" dirty="0">
              <a:latin typeface="Arial" panose="020B0604020202020204" pitchFamily="34" charset="0"/>
              <a:cs typeface="Arial" panose="020B0604020202020204" pitchFamily="34" charset="0"/>
            </a:endParaRPr>
          </a:p>
        </p:txBody>
      </p:sp>
      <p:pic>
        <p:nvPicPr>
          <p:cNvPr id="10" name="Grafik 9"/>
          <p:cNvPicPr>
            <a:picLocks noChangeAspect="1"/>
          </p:cNvPicPr>
          <p:nvPr/>
        </p:nvPicPr>
        <p:blipFill>
          <a:blip r:embed="rId5"/>
          <a:stretch>
            <a:fillRect/>
          </a:stretch>
        </p:blipFill>
        <p:spPr>
          <a:xfrm>
            <a:off x="33832548" y="10635626"/>
            <a:ext cx="6685790" cy="3689973"/>
          </a:xfrm>
          <a:prstGeom prst="rect">
            <a:avLst/>
          </a:prstGeom>
        </p:spPr>
      </p:pic>
      <p:sp>
        <p:nvSpPr>
          <p:cNvPr id="11" name="Textfeld 10"/>
          <p:cNvSpPr txBox="1"/>
          <p:nvPr/>
        </p:nvSpPr>
        <p:spPr>
          <a:xfrm>
            <a:off x="34011382" y="15125636"/>
            <a:ext cx="6506955" cy="400110"/>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Variation der Blattgestalt. Alberternst &amp;</a:t>
            </a:r>
            <a:r>
              <a:rPr lang="de-DE" sz="2000" dirty="0" err="1" smtClean="0">
                <a:latin typeface="Arial" panose="020B0604020202020204" pitchFamily="34" charset="0"/>
                <a:cs typeface="Arial" panose="020B0604020202020204" pitchFamily="34" charset="0"/>
              </a:rPr>
              <a:t>Nawrath</a:t>
            </a:r>
            <a:r>
              <a:rPr lang="de-DE" sz="2000" dirty="0" smtClean="0">
                <a:latin typeface="Arial" panose="020B0604020202020204" pitchFamily="34" charset="0"/>
                <a:cs typeface="Arial" panose="020B0604020202020204" pitchFamily="34" charset="0"/>
              </a:rPr>
              <a:t> 2007</a:t>
            </a:r>
            <a:endParaRPr lang="de-DE" sz="2000" dirty="0">
              <a:latin typeface="Arial" panose="020B0604020202020204" pitchFamily="34" charset="0"/>
              <a:cs typeface="Arial" panose="020B0604020202020204" pitchFamily="34" charset="0"/>
            </a:endParaRPr>
          </a:p>
        </p:txBody>
      </p:sp>
      <p:pic>
        <p:nvPicPr>
          <p:cNvPr id="12" name="Grafik 11"/>
          <p:cNvPicPr>
            <a:picLocks noChangeAspect="1"/>
          </p:cNvPicPr>
          <p:nvPr/>
        </p:nvPicPr>
        <p:blipFill>
          <a:blip r:embed="rId6"/>
          <a:stretch>
            <a:fillRect/>
          </a:stretch>
        </p:blipFill>
        <p:spPr>
          <a:xfrm>
            <a:off x="34871313" y="1249609"/>
            <a:ext cx="7932450" cy="4977226"/>
          </a:xfrm>
          <a:prstGeom prst="rect">
            <a:avLst/>
          </a:prstGeom>
        </p:spPr>
      </p:pic>
      <p:sp>
        <p:nvSpPr>
          <p:cNvPr id="13" name="Textfeld 12"/>
          <p:cNvSpPr txBox="1"/>
          <p:nvPr/>
        </p:nvSpPr>
        <p:spPr>
          <a:xfrm>
            <a:off x="2865645" y="6226835"/>
            <a:ext cx="6506955" cy="400110"/>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Samen der </a:t>
            </a:r>
            <a:r>
              <a:rPr lang="de-DE" sz="2000" dirty="0" err="1" smtClean="0">
                <a:latin typeface="Arial" panose="020B0604020202020204" pitchFamily="34" charset="0"/>
                <a:cs typeface="Arial" panose="020B0604020202020204" pitchFamily="34" charset="0"/>
              </a:rPr>
              <a:t>Ambrosie</a:t>
            </a:r>
            <a:r>
              <a:rPr lang="de-DE" sz="2000" dirty="0" smtClean="0">
                <a:latin typeface="Arial" panose="020B0604020202020204" pitchFamily="34" charset="0"/>
                <a:cs typeface="Arial" panose="020B0604020202020204" pitchFamily="34" charset="0"/>
              </a:rPr>
              <a:t>. Starfinger &amp; Schrader 2013</a:t>
            </a:r>
            <a:endParaRPr lang="de-DE" sz="2000" dirty="0">
              <a:latin typeface="Arial" panose="020B0604020202020204" pitchFamily="34" charset="0"/>
              <a:cs typeface="Arial" panose="020B0604020202020204" pitchFamily="34" charset="0"/>
            </a:endParaRPr>
          </a:p>
        </p:txBody>
      </p:sp>
      <p:pic>
        <p:nvPicPr>
          <p:cNvPr id="14" name="Grafik 13"/>
          <p:cNvPicPr>
            <a:picLocks noChangeAspect="1"/>
          </p:cNvPicPr>
          <p:nvPr/>
        </p:nvPicPr>
        <p:blipFill>
          <a:blip r:embed="rId7"/>
          <a:stretch>
            <a:fillRect/>
          </a:stretch>
        </p:blipFill>
        <p:spPr>
          <a:xfrm>
            <a:off x="11543718" y="2107500"/>
            <a:ext cx="6063011" cy="4826699"/>
          </a:xfrm>
          <a:prstGeom prst="rect">
            <a:avLst/>
          </a:prstGeom>
        </p:spPr>
      </p:pic>
      <p:sp>
        <p:nvSpPr>
          <p:cNvPr id="15" name="Textfeld 14"/>
          <p:cNvSpPr txBox="1"/>
          <p:nvPr/>
        </p:nvSpPr>
        <p:spPr>
          <a:xfrm>
            <a:off x="11321745" y="7084726"/>
            <a:ext cx="6506955" cy="400110"/>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Keimpflanze im Mai. Alberternst &amp; </a:t>
            </a:r>
            <a:r>
              <a:rPr lang="de-DE" sz="2000" dirty="0" err="1" smtClean="0">
                <a:latin typeface="Arial" panose="020B0604020202020204" pitchFamily="34" charset="0"/>
                <a:cs typeface="Arial" panose="020B0604020202020204" pitchFamily="34" charset="0"/>
              </a:rPr>
              <a:t>Nawrath</a:t>
            </a:r>
            <a:r>
              <a:rPr lang="de-DE" sz="2000" dirty="0" smtClean="0">
                <a:latin typeface="Arial" panose="020B0604020202020204" pitchFamily="34" charset="0"/>
                <a:cs typeface="Arial" panose="020B0604020202020204" pitchFamily="34" charset="0"/>
              </a:rPr>
              <a:t> 2007</a:t>
            </a:r>
            <a:endParaRPr lang="de-DE" sz="2000" dirty="0">
              <a:latin typeface="Arial" panose="020B0604020202020204" pitchFamily="34" charset="0"/>
              <a:cs typeface="Arial" panose="020B0604020202020204" pitchFamily="34" charset="0"/>
            </a:endParaRPr>
          </a:p>
        </p:txBody>
      </p:sp>
      <p:pic>
        <p:nvPicPr>
          <p:cNvPr id="16" name="Grafik 15"/>
          <p:cNvPicPr>
            <a:picLocks noChangeAspect="1"/>
          </p:cNvPicPr>
          <p:nvPr/>
        </p:nvPicPr>
        <p:blipFill>
          <a:blip r:embed="rId8"/>
          <a:stretch>
            <a:fillRect/>
          </a:stretch>
        </p:blipFill>
        <p:spPr>
          <a:xfrm>
            <a:off x="20621252" y="655516"/>
            <a:ext cx="10392148" cy="9203217"/>
          </a:xfrm>
          <a:prstGeom prst="rect">
            <a:avLst/>
          </a:prstGeom>
        </p:spPr>
      </p:pic>
      <p:sp>
        <p:nvSpPr>
          <p:cNvPr id="17" name="Textfeld 16"/>
          <p:cNvSpPr txBox="1"/>
          <p:nvPr/>
        </p:nvSpPr>
        <p:spPr>
          <a:xfrm>
            <a:off x="22142145" y="10435571"/>
            <a:ext cx="6506955" cy="400110"/>
          </a:xfrm>
          <a:prstGeom prst="rect">
            <a:avLst/>
          </a:prstGeom>
          <a:noFill/>
        </p:spPr>
        <p:txBody>
          <a:bodyPr wrap="square" rtlCol="0">
            <a:spAutoFit/>
          </a:bodyPr>
          <a:lstStyle/>
          <a:p>
            <a:r>
              <a:rPr lang="de-DE" sz="2000" dirty="0" smtClean="0">
                <a:latin typeface="Arial" panose="020B0604020202020204" pitchFamily="34" charset="0"/>
                <a:cs typeface="Arial" panose="020B0604020202020204" pitchFamily="34" charset="0"/>
              </a:rPr>
              <a:t>Gestalt der Pflanze. </a:t>
            </a:r>
            <a:r>
              <a:rPr lang="de-DE" sz="2000" dirty="0" err="1" smtClean="0">
                <a:latin typeface="Arial" panose="020B0604020202020204" pitchFamily="34" charset="0"/>
                <a:cs typeface="Arial" panose="020B0604020202020204" pitchFamily="34" charset="0"/>
              </a:rPr>
              <a:t>Buttenschon</a:t>
            </a:r>
            <a:r>
              <a:rPr lang="de-DE" sz="2000" dirty="0" smtClean="0">
                <a:latin typeface="Arial" panose="020B0604020202020204" pitchFamily="34" charset="0"/>
                <a:cs typeface="Arial" panose="020B0604020202020204" pitchFamily="34" charset="0"/>
              </a:rPr>
              <a:t> 2009</a:t>
            </a:r>
            <a:endParaRPr lang="de-DE"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807309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313" y="2088259"/>
            <a:ext cx="42803763" cy="28535842"/>
          </a:xfrm>
          <a:prstGeom prst="rect">
            <a:avLst/>
          </a:prstGeom>
          <a:blipFill dpi="0" rotWithShape="1">
            <a:blip r:embed="rId3"/>
            <a:srcRect/>
            <a:tile tx="0" ty="0" sx="100000" sy="100000" flip="none" algn="tl"/>
          </a:blipFill>
        </p:spPr>
      </p:pic>
      <p:sp>
        <p:nvSpPr>
          <p:cNvPr id="9" name="Textfeld 8"/>
          <p:cNvSpPr txBox="1"/>
          <p:nvPr/>
        </p:nvSpPr>
        <p:spPr>
          <a:xfrm>
            <a:off x="589232" y="41536223"/>
            <a:ext cx="14261321" cy="1200329"/>
          </a:xfrm>
          <a:prstGeom prst="rect">
            <a:avLst/>
          </a:prstGeom>
          <a:solidFill>
            <a:schemeClr val="bg1">
              <a:lumMod val="95000"/>
            </a:schemeClr>
          </a:solidFill>
        </p:spPr>
        <p:txBody>
          <a:bodyPr wrap="square" rtlCol="0">
            <a:spAutoFit/>
          </a:bodyPr>
          <a:lstStyle/>
          <a:p>
            <a:r>
              <a:rPr lang="de-DE" dirty="0"/>
              <a:t>References:</a:t>
            </a:r>
          </a:p>
          <a:p>
            <a:r>
              <a:rPr lang="en-US" dirty="0"/>
              <a:t>González, M. L. G. (2018): Flora Vascular de Canarias. &lt;http://www.floradecanarias.com/&gt;.</a:t>
            </a:r>
            <a:endParaRPr lang="de-DE" dirty="0"/>
          </a:p>
          <a:p>
            <a:r>
              <a:rPr lang="de-DE" dirty="0"/>
              <a:t>Schönfelder, P. &amp; I. Schönfelder (2018): Die Kosmos </a:t>
            </a:r>
            <a:r>
              <a:rPr lang="de-DE" dirty="0" err="1"/>
              <a:t>Kanarenflora</a:t>
            </a:r>
            <a:r>
              <a:rPr lang="de-DE" dirty="0"/>
              <a:t>, Kosmos, 4. Aufl., Stuttgart.</a:t>
            </a:r>
          </a:p>
          <a:p>
            <a:endParaRPr lang="de-DE" dirty="0"/>
          </a:p>
        </p:txBody>
      </p:sp>
      <p:sp>
        <p:nvSpPr>
          <p:cNvPr id="13" name="Rechteck 12"/>
          <p:cNvSpPr/>
          <p:nvPr/>
        </p:nvSpPr>
        <p:spPr>
          <a:xfrm>
            <a:off x="-5835" y="2088259"/>
            <a:ext cx="42803763" cy="30275213"/>
          </a:xfrm>
          <a:prstGeom prst="rect">
            <a:avLst/>
          </a:prstGeom>
          <a:solidFill>
            <a:schemeClr val="bg1">
              <a:alpha val="45000"/>
            </a:schemeClr>
          </a:solidFill>
          <a:ln>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4" name="Textfeld 3"/>
          <p:cNvSpPr txBox="1"/>
          <p:nvPr/>
        </p:nvSpPr>
        <p:spPr>
          <a:xfrm>
            <a:off x="15370" y="26156"/>
            <a:ext cx="42803763" cy="2062103"/>
          </a:xfrm>
          <a:prstGeom prst="rect">
            <a:avLst/>
          </a:prstGeom>
          <a:solidFill>
            <a:schemeClr val="accent6">
              <a:lumMod val="5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US" sz="8000" b="1" dirty="0" err="1" smtClean="0">
                <a:solidFill>
                  <a:schemeClr val="bg1"/>
                </a:solidFill>
                <a:latin typeface="Calibri" panose="020F0502020204030204" pitchFamily="34" charset="0"/>
                <a:cs typeface="Calibri" panose="020F0502020204030204" pitchFamily="34" charset="0"/>
              </a:rPr>
              <a:t>Bioinvasion</a:t>
            </a:r>
            <a:r>
              <a:rPr lang="en-US" sz="8000" b="1" dirty="0" smtClean="0">
                <a:solidFill>
                  <a:schemeClr val="bg1"/>
                </a:solidFill>
                <a:latin typeface="Calibri" panose="020F0502020204030204" pitchFamily="34" charset="0"/>
                <a:cs typeface="Calibri" panose="020F0502020204030204" pitchFamily="34" charset="0"/>
              </a:rPr>
              <a:t> in Marburg</a:t>
            </a:r>
            <a:endParaRPr lang="en-US" sz="8000" b="1" dirty="0">
              <a:solidFill>
                <a:schemeClr val="bg1"/>
              </a:solidFill>
              <a:latin typeface="Calibri" panose="020F0502020204030204" pitchFamily="34" charset="0"/>
              <a:cs typeface="Calibri" panose="020F0502020204030204" pitchFamily="34" charset="0"/>
            </a:endParaRPr>
          </a:p>
          <a:p>
            <a:pPr algn="ctr"/>
            <a:r>
              <a:rPr lang="en-US" sz="4800" dirty="0" err="1" smtClean="0">
                <a:solidFill>
                  <a:schemeClr val="bg1"/>
                </a:solidFill>
                <a:latin typeface="Calibri" panose="020F0502020204030204" pitchFamily="34" charset="0"/>
                <a:cs typeface="Calibri" panose="020F0502020204030204" pitchFamily="34" charset="0"/>
              </a:rPr>
              <a:t>Gefährlicher</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Gast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erobert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heimische</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Äcker</a:t>
            </a:r>
            <a:endParaRPr lang="en-US" sz="4800" dirty="0">
              <a:solidFill>
                <a:schemeClr val="bg1"/>
              </a:solidFill>
              <a:latin typeface="Calibri" panose="020F0502020204030204" pitchFamily="34" charset="0"/>
              <a:cs typeface="Calibri" panose="020F0502020204030204" pitchFamily="34" charset="0"/>
            </a:endParaRPr>
          </a:p>
        </p:txBody>
      </p:sp>
      <p:sp>
        <p:nvSpPr>
          <p:cNvPr id="6" name="Textfeld 5"/>
          <p:cNvSpPr txBox="1"/>
          <p:nvPr/>
        </p:nvSpPr>
        <p:spPr>
          <a:xfrm>
            <a:off x="0" y="29101040"/>
            <a:ext cx="14261321" cy="1200329"/>
          </a:xfrm>
          <a:prstGeom prst="rect">
            <a:avLst/>
          </a:prstGeom>
          <a:solidFill>
            <a:schemeClr val="bg1">
              <a:lumMod val="95000"/>
            </a:schemeClr>
          </a:solidFill>
        </p:spPr>
        <p:txBody>
          <a:bodyPr wrap="square" rtlCol="0">
            <a:spAutoFit/>
          </a:bodyPr>
          <a:lstStyle/>
          <a:p>
            <a:r>
              <a:rPr lang="de-DE" sz="2400" dirty="0"/>
              <a:t>References:</a:t>
            </a:r>
          </a:p>
          <a:p>
            <a:r>
              <a:rPr lang="de-DE" sz="2400" dirty="0" err="1" smtClean="0"/>
              <a:t>Awgrjawrgafgafrgag</a:t>
            </a:r>
            <a:endParaRPr lang="de-DE" sz="2400" dirty="0" smtClean="0"/>
          </a:p>
          <a:p>
            <a:r>
              <a:rPr lang="de-DE" sz="2400" dirty="0" err="1" smtClean="0"/>
              <a:t>asrgfaswgraSWGRAGR</a:t>
            </a:r>
            <a:endParaRPr lang="de-DE" dirty="0"/>
          </a:p>
        </p:txBody>
      </p:sp>
      <p:pic>
        <p:nvPicPr>
          <p:cNvPr id="5" name="Grafik 4"/>
          <p:cNvPicPr>
            <a:picLocks noChangeAspect="1"/>
          </p:cNvPicPr>
          <p:nvPr/>
        </p:nvPicPr>
        <p:blipFill>
          <a:blip r:embed="rId4"/>
          <a:stretch>
            <a:fillRect/>
          </a:stretch>
        </p:blipFill>
        <p:spPr>
          <a:xfrm>
            <a:off x="27319663" y="2653456"/>
            <a:ext cx="3180749" cy="2862664"/>
          </a:xfrm>
          <a:prstGeom prst="rect">
            <a:avLst/>
          </a:prstGeom>
        </p:spPr>
      </p:pic>
      <p:sp>
        <p:nvSpPr>
          <p:cNvPr id="14" name="Textfeld 13">
            <a:extLst>
              <a:ext uri="{FF2B5EF4-FFF2-40B4-BE49-F238E27FC236}">
                <a16:creationId xmlns:a16="http://schemas.microsoft.com/office/drawing/2014/main" id="{C7190CB5-F437-4C04-9D64-C74F7504B2B1}"/>
              </a:ext>
            </a:extLst>
          </p:cNvPr>
          <p:cNvSpPr txBox="1"/>
          <p:nvPr/>
        </p:nvSpPr>
        <p:spPr>
          <a:xfrm>
            <a:off x="6425957" y="2563768"/>
            <a:ext cx="13239149" cy="3785652"/>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dirty="0" smtClean="0">
                <a:latin typeface="Arial" panose="020B0604020202020204" pitchFamily="34" charset="0"/>
                <a:cs typeface="Arial" panose="020B0604020202020204" pitchFamily="34" charset="0"/>
              </a:rPr>
              <a:t>Allgemeines</a:t>
            </a:r>
          </a:p>
          <a:p>
            <a:r>
              <a:rPr lang="de-DE" dirty="0" smtClean="0">
                <a:latin typeface="Arial" panose="020B0604020202020204" pitchFamily="34" charset="0"/>
                <a:cs typeface="Arial" panose="020B0604020202020204" pitchFamily="34" charset="0"/>
              </a:rPr>
              <a:t>Die </a:t>
            </a:r>
            <a:r>
              <a:rPr lang="de-DE" dirty="0">
                <a:latin typeface="Arial" panose="020B0604020202020204" pitchFamily="34" charset="0"/>
                <a:cs typeface="Arial" panose="020B0604020202020204" pitchFamily="34" charset="0"/>
              </a:rPr>
              <a:t>Beifuß-</a:t>
            </a:r>
            <a:r>
              <a:rPr lang="de-DE" dirty="0" err="1">
                <a:latin typeface="Arial" panose="020B0604020202020204" pitchFamily="34" charset="0"/>
                <a:cs typeface="Arial" panose="020B0604020202020204" pitchFamily="34" charset="0"/>
              </a:rPr>
              <a:t>Ambrosie</a:t>
            </a:r>
            <a:r>
              <a:rPr lang="de-DE" dirty="0">
                <a:latin typeface="Arial" panose="020B0604020202020204" pitchFamily="34" charset="0"/>
                <a:cs typeface="Arial" panose="020B0604020202020204" pitchFamily="34" charset="0"/>
              </a:rPr>
              <a:t> ist eine schädliche, invasive Art, welche eine wichtige Rolle in der Landwirtschaft, in Naturschutz und als Quelle von Pollen darstellt. Auch stellt sie in ihrer Heimat Nordamerika, sowie in allen später etablierten Ländern und Kontinenten ein Gefahr für die Gesundheit der Umwelt dar. </a:t>
            </a:r>
            <a:endParaRPr lang="de-DE" dirty="0" smtClean="0">
              <a:latin typeface="Arial" panose="020B0604020202020204" pitchFamily="34" charset="0"/>
              <a:cs typeface="Arial" panose="020B0604020202020204" pitchFamily="34" charset="0"/>
            </a:endParaRPr>
          </a:p>
          <a:p>
            <a:r>
              <a:rPr lang="de-DE" dirty="0" smtClean="0">
                <a:latin typeface="Arial" panose="020B0604020202020204" pitchFamily="34" charset="0"/>
                <a:cs typeface="Arial" panose="020B0604020202020204" pitchFamily="34" charset="0"/>
              </a:rPr>
              <a:t>In </a:t>
            </a:r>
            <a:r>
              <a:rPr lang="de-DE" dirty="0">
                <a:latin typeface="Arial" panose="020B0604020202020204" pitchFamily="34" charset="0"/>
                <a:cs typeface="Arial" panose="020B0604020202020204" pitchFamily="34" charset="0"/>
              </a:rPr>
              <a:t>Europa, wo die Pflanze heimisch wurde, wurde Maßnahmen ergriffen, um negative Auswirkungen zu erkennen und einzudämmen. Dies geschieht mit Fokus auf mögliche Änderung der  Reichweite, Änderungen der Blüten Phänologie und Zunahme der Pollenbelastung sowie </a:t>
            </a:r>
            <a:r>
              <a:rPr lang="de-DE" dirty="0" err="1">
                <a:latin typeface="Arial" panose="020B0604020202020204" pitchFamily="34" charset="0"/>
                <a:cs typeface="Arial" panose="020B0604020202020204" pitchFamily="34" charset="0"/>
              </a:rPr>
              <a:t>allergenem</a:t>
            </a:r>
            <a:r>
              <a:rPr lang="de-DE" dirty="0">
                <a:latin typeface="Arial" panose="020B0604020202020204" pitchFamily="34" charset="0"/>
                <a:cs typeface="Arial" panose="020B0604020202020204" pitchFamily="34" charset="0"/>
              </a:rPr>
              <a:t> Potential in Zusammenhang mit einer Änderung des Klimas.</a:t>
            </a:r>
          </a:p>
        </p:txBody>
      </p:sp>
      <p:pic>
        <p:nvPicPr>
          <p:cNvPr id="15" name="Grafik 14"/>
          <p:cNvPicPr>
            <a:picLocks noChangeAspect="1"/>
          </p:cNvPicPr>
          <p:nvPr/>
        </p:nvPicPr>
        <p:blipFill>
          <a:blip r:embed="rId5"/>
          <a:stretch>
            <a:fillRect/>
          </a:stretch>
        </p:blipFill>
        <p:spPr>
          <a:xfrm>
            <a:off x="225201" y="2566068"/>
            <a:ext cx="5765244" cy="7011570"/>
          </a:xfrm>
          <a:prstGeom prst="rect">
            <a:avLst/>
          </a:prstGeom>
        </p:spPr>
      </p:pic>
      <p:sp>
        <p:nvSpPr>
          <p:cNvPr id="16" name="Textfeld 15">
            <a:extLst>
              <a:ext uri="{FF2B5EF4-FFF2-40B4-BE49-F238E27FC236}">
                <a16:creationId xmlns:a16="http://schemas.microsoft.com/office/drawing/2014/main" id="{C7190CB5-F437-4C04-9D64-C74F7504B2B1}"/>
              </a:ext>
            </a:extLst>
          </p:cNvPr>
          <p:cNvSpPr txBox="1"/>
          <p:nvPr/>
        </p:nvSpPr>
        <p:spPr>
          <a:xfrm>
            <a:off x="13282713" y="25301742"/>
            <a:ext cx="13247748" cy="2677656"/>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dirty="0">
                <a:latin typeface="Arial" panose="020B0604020202020204" pitchFamily="34" charset="0"/>
                <a:cs typeface="Arial" panose="020B0604020202020204" pitchFamily="34" charset="0"/>
              </a:rPr>
              <a:t>Habitat</a:t>
            </a:r>
          </a:p>
          <a:p>
            <a:pPr marL="457200" indent="-457200">
              <a:buFont typeface="Arial" panose="020B0604020202020204" pitchFamily="34" charset="0"/>
              <a:buChar char="•"/>
            </a:pPr>
            <a:r>
              <a:rPr lang="de-DE" dirty="0">
                <a:latin typeface="Arial" panose="020B0604020202020204" pitchFamily="34" charset="0"/>
                <a:cs typeface="Arial" panose="020B0604020202020204" pitchFamily="34" charset="0"/>
              </a:rPr>
              <a:t>Sehr variabel in Bezug auf Lebensräume</a:t>
            </a:r>
          </a:p>
          <a:p>
            <a:pPr marL="457200" indent="-457200">
              <a:buFont typeface="Arial" panose="020B0604020202020204" pitchFamily="34" charset="0"/>
              <a:buChar char="•"/>
            </a:pPr>
            <a:r>
              <a:rPr lang="de-DE" dirty="0" err="1">
                <a:latin typeface="Arial" panose="020B0604020202020204" pitchFamily="34" charset="0"/>
                <a:cs typeface="Arial" panose="020B0604020202020204" pitchFamily="34" charset="0"/>
              </a:rPr>
              <a:t>Agraflächen</a:t>
            </a:r>
            <a:r>
              <a:rPr lang="de-DE" dirty="0">
                <a:latin typeface="Arial" panose="020B0604020202020204" pitchFamily="34" charset="0"/>
                <a:cs typeface="Arial" panose="020B0604020202020204" pitchFamily="34" charset="0"/>
              </a:rPr>
              <a:t>, Weiden, Verkehrswege, Neubaugebiete, Industriebrachen, Baustellen (Erdaufschüttungen), Blumenrabatten, Feld- und Waldwege, Parkanlagen</a:t>
            </a:r>
          </a:p>
          <a:p>
            <a:pPr marL="457200" indent="-457200">
              <a:buFont typeface="Arial" panose="020B0604020202020204" pitchFamily="34" charset="0"/>
              <a:buChar char="•"/>
            </a:pPr>
            <a:r>
              <a:rPr lang="de-DE" dirty="0">
                <a:latin typeface="Arial" panose="020B0604020202020204" pitchFamily="34" charset="0"/>
                <a:cs typeface="Arial" panose="020B0604020202020204" pitchFamily="34" charset="0"/>
              </a:rPr>
              <a:t>Dominiert sich entwickelnde Vegetationen</a:t>
            </a:r>
          </a:p>
          <a:p>
            <a:pPr marL="457200" indent="-457200">
              <a:buFont typeface="Arial" panose="020B0604020202020204" pitchFamily="34" charset="0"/>
              <a:buChar char="•"/>
            </a:pPr>
            <a:r>
              <a:rPr lang="de-DE" dirty="0">
                <a:latin typeface="Arial" panose="020B0604020202020204" pitchFamily="34" charset="0"/>
                <a:cs typeface="Arial" panose="020B0604020202020204" pitchFamily="34" charset="0"/>
              </a:rPr>
              <a:t>Favorisiert warmes, feuchtes, kontinentales Klima und tiefgründige Böden (30° bis 52° Nord)</a:t>
            </a:r>
          </a:p>
        </p:txBody>
      </p:sp>
      <p:sp>
        <p:nvSpPr>
          <p:cNvPr id="17" name="Textfeld 16">
            <a:extLst>
              <a:ext uri="{FF2B5EF4-FFF2-40B4-BE49-F238E27FC236}">
                <a16:creationId xmlns:a16="http://schemas.microsoft.com/office/drawing/2014/main" id="{C7190CB5-F437-4C04-9D64-C74F7504B2B1}"/>
              </a:ext>
            </a:extLst>
          </p:cNvPr>
          <p:cNvSpPr txBox="1"/>
          <p:nvPr/>
        </p:nvSpPr>
        <p:spPr>
          <a:xfrm>
            <a:off x="30935924" y="2653456"/>
            <a:ext cx="5563793" cy="3170099"/>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en-US" sz="4000" dirty="0" smtClean="0"/>
              <a:t>VERWEIS auf VIDEO QR</a:t>
            </a:r>
          </a:p>
          <a:p>
            <a:endParaRPr lang="en-US" sz="4000" b="0" dirty="0"/>
          </a:p>
          <a:p>
            <a:r>
              <a:rPr lang="en-US" sz="4000" b="0" dirty="0" smtClean="0"/>
              <a:t>Text </a:t>
            </a:r>
            <a:r>
              <a:rPr lang="en-US" sz="4000" b="0" dirty="0" err="1" smtClean="0"/>
              <a:t>über</a:t>
            </a:r>
            <a:r>
              <a:rPr lang="en-US" sz="4000" b="0" dirty="0" smtClean="0"/>
              <a:t> </a:t>
            </a:r>
            <a:r>
              <a:rPr lang="en-US" sz="4000" b="0" dirty="0" err="1" smtClean="0"/>
              <a:t>Ausbreitung</a:t>
            </a:r>
            <a:r>
              <a:rPr lang="en-US" sz="4000" b="0" dirty="0" smtClean="0"/>
              <a:t> und </a:t>
            </a:r>
            <a:r>
              <a:rPr lang="en-US" sz="4000" b="0" dirty="0" err="1" smtClean="0"/>
              <a:t>schäden</a:t>
            </a:r>
            <a:endParaRPr lang="en-US" sz="4000" b="0" dirty="0" smtClean="0"/>
          </a:p>
          <a:p>
            <a:endParaRPr lang="en-US" sz="4000" b="0" dirty="0"/>
          </a:p>
        </p:txBody>
      </p:sp>
      <p:pic>
        <p:nvPicPr>
          <p:cNvPr id="18" name="Grafik 17"/>
          <p:cNvPicPr>
            <a:picLocks noChangeAspect="1"/>
          </p:cNvPicPr>
          <p:nvPr/>
        </p:nvPicPr>
        <p:blipFill>
          <a:blip r:embed="rId6"/>
          <a:stretch>
            <a:fillRect/>
          </a:stretch>
        </p:blipFill>
        <p:spPr>
          <a:xfrm>
            <a:off x="5941568" y="22350090"/>
            <a:ext cx="6250569" cy="5535462"/>
          </a:xfrm>
          <a:prstGeom prst="rect">
            <a:avLst/>
          </a:prstGeom>
        </p:spPr>
      </p:pic>
      <p:sp>
        <p:nvSpPr>
          <p:cNvPr id="21" name="Textfeld 20">
            <a:extLst>
              <a:ext uri="{FF2B5EF4-FFF2-40B4-BE49-F238E27FC236}">
                <a16:creationId xmlns:a16="http://schemas.microsoft.com/office/drawing/2014/main" id="{C7190CB5-F437-4C04-9D64-C74F7504B2B1}"/>
              </a:ext>
            </a:extLst>
          </p:cNvPr>
          <p:cNvSpPr txBox="1"/>
          <p:nvPr/>
        </p:nvSpPr>
        <p:spPr>
          <a:xfrm>
            <a:off x="359313" y="21993889"/>
            <a:ext cx="5497020" cy="6247864"/>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en-US" sz="4000" dirty="0" smtClean="0"/>
              <a:t>??? VERWECHSLUNGSGEFASHR</a:t>
            </a:r>
          </a:p>
          <a:p>
            <a:endParaRPr lang="en-US" sz="4000" dirty="0"/>
          </a:p>
          <a:p>
            <a:r>
              <a:rPr lang="en-US" sz="4000" dirty="0" smtClean="0"/>
              <a:t>Heimische </a:t>
            </a:r>
            <a:r>
              <a:rPr lang="en-US" sz="4000" dirty="0" err="1" smtClean="0"/>
              <a:t>harmlose</a:t>
            </a:r>
            <a:r>
              <a:rPr lang="en-US" sz="4000" dirty="0" smtClean="0"/>
              <a:t> </a:t>
            </a:r>
            <a:r>
              <a:rPr lang="en-US" sz="4000" dirty="0" err="1" smtClean="0"/>
              <a:t>Arthemisia</a:t>
            </a:r>
            <a:r>
              <a:rPr lang="en-US" sz="4000" dirty="0" smtClean="0"/>
              <a:t> vulgaris</a:t>
            </a:r>
          </a:p>
          <a:p>
            <a:endParaRPr lang="en-US" sz="4000" b="0" dirty="0"/>
          </a:p>
          <a:p>
            <a:r>
              <a:rPr lang="en-US" sz="4000" b="0" dirty="0" err="1" smtClean="0"/>
              <a:t>Bild</a:t>
            </a:r>
            <a:r>
              <a:rPr lang="en-US" sz="4000" b="0" dirty="0" smtClean="0"/>
              <a:t> </a:t>
            </a:r>
            <a:r>
              <a:rPr lang="en-US" sz="4000" b="0" dirty="0" err="1" smtClean="0"/>
              <a:t>beiden</a:t>
            </a:r>
            <a:r>
              <a:rPr lang="en-US" sz="4000" b="0" dirty="0" smtClean="0"/>
              <a:t> </a:t>
            </a:r>
            <a:r>
              <a:rPr lang="en-US" sz="4000" b="0" dirty="0" err="1" smtClean="0"/>
              <a:t>im</a:t>
            </a:r>
            <a:r>
              <a:rPr lang="en-US" sz="4000" b="0" dirty="0" smtClean="0"/>
              <a:t> </a:t>
            </a:r>
            <a:r>
              <a:rPr lang="en-US" sz="4000" b="0" dirty="0" err="1" smtClean="0"/>
              <a:t>Vergelich</a:t>
            </a:r>
            <a:endParaRPr lang="en-US" sz="4000" b="0" dirty="0" smtClean="0"/>
          </a:p>
          <a:p>
            <a:endParaRPr lang="en-US" sz="4000" b="0" dirty="0"/>
          </a:p>
          <a:p>
            <a:endParaRPr lang="en-US" sz="4000" b="0" dirty="0" smtClean="0"/>
          </a:p>
        </p:txBody>
      </p:sp>
      <p:pic>
        <p:nvPicPr>
          <p:cNvPr id="23" name="Grafik 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6935229" y="2381115"/>
            <a:ext cx="5419726" cy="5413809"/>
          </a:xfrm>
          <a:prstGeom prst="rect">
            <a:avLst/>
          </a:prstGeom>
        </p:spPr>
      </p:pic>
      <p:grpSp>
        <p:nvGrpSpPr>
          <p:cNvPr id="2" name="Gruppieren 1"/>
          <p:cNvGrpSpPr/>
          <p:nvPr/>
        </p:nvGrpSpPr>
        <p:grpSpPr>
          <a:xfrm>
            <a:off x="30500412" y="21113326"/>
            <a:ext cx="11854543" cy="6866072"/>
            <a:chOff x="28507272" y="12294811"/>
            <a:chExt cx="11854543" cy="14127844"/>
          </a:xfrm>
        </p:grpSpPr>
        <p:sp>
          <p:nvSpPr>
            <p:cNvPr id="7" name="Rechteck 6"/>
            <p:cNvSpPr/>
            <p:nvPr/>
          </p:nvSpPr>
          <p:spPr>
            <a:xfrm>
              <a:off x="28507272" y="12294811"/>
              <a:ext cx="11854543" cy="1412784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9" name="Grafik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908740" y="12519958"/>
              <a:ext cx="11184342" cy="13518262"/>
            </a:xfrm>
            <a:prstGeom prst="rect">
              <a:avLst/>
            </a:prstGeom>
          </p:spPr>
        </p:pic>
      </p:grpSp>
      <p:pic>
        <p:nvPicPr>
          <p:cNvPr id="20" name="Grafik 19"/>
          <p:cNvPicPr>
            <a:picLocks noChangeAspect="1"/>
          </p:cNvPicPr>
          <p:nvPr/>
        </p:nvPicPr>
        <p:blipFill>
          <a:blip r:embed="rId9"/>
          <a:stretch>
            <a:fillRect/>
          </a:stretch>
        </p:blipFill>
        <p:spPr>
          <a:xfrm>
            <a:off x="-14494897" y="16036280"/>
            <a:ext cx="13239148" cy="12499562"/>
          </a:xfrm>
          <a:prstGeom prst="rect">
            <a:avLst/>
          </a:prstGeom>
        </p:spPr>
      </p:pic>
    </p:spTree>
    <p:extLst>
      <p:ext uri="{BB962C8B-B14F-4D97-AF65-F5344CB8AC3E}">
        <p14:creationId xmlns:p14="http://schemas.microsoft.com/office/powerpoint/2010/main" val="10139796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1096</Words>
  <Application>Microsoft Office PowerPoint</Application>
  <PresentationFormat>Benutzerdefiniert</PresentationFormat>
  <Paragraphs>106</Paragraphs>
  <Slides>3</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vt:i4>
      </vt:variant>
    </vt:vector>
  </HeadingPairs>
  <TitlesOfParts>
    <vt:vector size="7" baseType="lpstr">
      <vt:lpstr>Arial</vt:lpstr>
      <vt:lpstr>Calibri</vt:lpstr>
      <vt:lpstr>Calibri Light</vt:lpstr>
      <vt:lpstr>Office Theme</vt:lpstr>
      <vt:lpstr>PowerPoint-Präsentation</vt:lpstr>
      <vt:lpstr>PowerPoint-Präsentation</vt:lpstr>
      <vt:lpstr>PowerPoint-Präsentation</vt:lpstr>
    </vt:vector>
  </TitlesOfParts>
  <Company>Frost-RL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Alex</dc:creator>
  <cp:lastModifiedBy>Andreas Schönberg</cp:lastModifiedBy>
  <cp:revision>38</cp:revision>
  <dcterms:created xsi:type="dcterms:W3CDTF">2019-01-25T09:50:36Z</dcterms:created>
  <dcterms:modified xsi:type="dcterms:W3CDTF">2019-01-31T17:02:51Z</dcterms:modified>
</cp:coreProperties>
</file>

<file path=docProps/thumbnail.jpeg>
</file>